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50" r:id="rId4"/>
  </p:sldMasterIdLst>
  <p:notesMasterIdLst>
    <p:notesMasterId r:id="rId30"/>
  </p:notesMasterIdLst>
  <p:handoutMasterIdLst>
    <p:handoutMasterId r:id="rId31"/>
  </p:handoutMasterIdLst>
  <p:sldIdLst>
    <p:sldId id="256" r:id="rId5"/>
    <p:sldId id="293" r:id="rId6"/>
    <p:sldId id="294" r:id="rId7"/>
    <p:sldId id="288" r:id="rId8"/>
    <p:sldId id="289" r:id="rId9"/>
    <p:sldId id="296" r:id="rId10"/>
    <p:sldId id="290" r:id="rId11"/>
    <p:sldId id="295" r:id="rId12"/>
    <p:sldId id="292" r:id="rId13"/>
    <p:sldId id="307" r:id="rId14"/>
    <p:sldId id="308" r:id="rId15"/>
    <p:sldId id="277" r:id="rId16"/>
    <p:sldId id="278" r:id="rId17"/>
    <p:sldId id="279" r:id="rId18"/>
    <p:sldId id="280" r:id="rId19"/>
    <p:sldId id="299" r:id="rId20"/>
    <p:sldId id="300" r:id="rId21"/>
    <p:sldId id="301" r:id="rId22"/>
    <p:sldId id="298" r:id="rId23"/>
    <p:sldId id="302" r:id="rId24"/>
    <p:sldId id="305" r:id="rId25"/>
    <p:sldId id="303" r:id="rId26"/>
    <p:sldId id="306" r:id="rId27"/>
    <p:sldId id="297" r:id="rId28"/>
    <p:sldId id="28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52" autoAdjust="0"/>
  </p:normalViewPr>
  <p:slideViewPr>
    <p:cSldViewPr snapToGrid="0" showGuides="1">
      <p:cViewPr varScale="1">
        <p:scale>
          <a:sx n="72" d="100"/>
          <a:sy n="72" d="100"/>
        </p:scale>
        <p:origin x="660" y="78"/>
      </p:cViewPr>
      <p:guideLst>
        <p:guide orient="horz" pos="2328"/>
        <p:guide pos="3864"/>
        <p:guide pos="7512"/>
        <p:guide pos="144"/>
        <p:guide orient="horz" pos="624"/>
        <p:guide orient="horz" pos="4056"/>
      </p:guideLst>
    </p:cSldViewPr>
  </p:slideViewPr>
  <p:notesTextViewPr>
    <p:cViewPr>
      <p:scale>
        <a:sx n="1" d="1"/>
        <a:sy n="1" d="1"/>
      </p:scale>
      <p:origin x="0" y="0"/>
    </p:cViewPr>
  </p:notesTextViewPr>
  <p:sorterViewPr>
    <p:cViewPr>
      <p:scale>
        <a:sx n="100" d="100"/>
        <a:sy n="100" d="100"/>
      </p:scale>
      <p:origin x="0" y="-6648"/>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7/2/2020</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7/2/2020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25</a:t>
            </a:fld>
            <a:endParaRPr lang="en-US" dirty="0"/>
          </a:p>
        </p:txBody>
      </p:sp>
    </p:spTree>
    <p:extLst>
      <p:ext uri="{BB962C8B-B14F-4D97-AF65-F5344CB8AC3E}">
        <p14:creationId xmlns:p14="http://schemas.microsoft.com/office/powerpoint/2010/main" val="39679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090163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DA1498-92C7-4E4B-8045-C9195F453964}" type="datetimeFigureOut">
              <a:rPr lang="en-US" smtClean="0"/>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4375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5295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490129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923837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0DA1498-92C7-4E4B-8045-C9195F453964}" type="datetimeFigureOut">
              <a:rPr lang="en-US" smtClean="0"/>
              <a:t>7/2/2020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87082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0DA1498-92C7-4E4B-8045-C9195F453964}" type="datetimeFigureOut">
              <a:rPr lang="en-US" smtClean="0"/>
              <a:t>7/2/2020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62189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015477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912807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457772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053845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DA1498-92C7-4E4B-8045-C9195F453964}" type="datetimeFigureOut">
              <a:rPr lang="en-US" smtClean="0"/>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869916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DA1498-92C7-4E4B-8045-C9195F453964}" type="datetimeFigureOut">
              <a:rPr lang="en-US" smtClean="0"/>
              <a:t>7/2/2020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285021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0DA1498-92C7-4E4B-8045-C9195F453964}" type="datetimeFigureOut">
              <a:rPr lang="en-US" smtClean="0"/>
              <a:t>7/2/2020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476271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0DA1498-92C7-4E4B-8045-C9195F453964}" type="datetimeFigureOut">
              <a:rPr lang="en-US" smtClean="0"/>
              <a:t>7/2/2020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887734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0DA1498-92C7-4E4B-8045-C9195F453964}" type="datetimeFigureOut">
              <a:rPr lang="en-US" smtClean="0"/>
              <a:t>7/2/2020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59426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DA1498-92C7-4E4B-8045-C9195F453964}" type="datetimeFigureOut">
              <a:rPr lang="en-US" smtClean="0"/>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8217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0DA1498-92C7-4E4B-8045-C9195F453964}" type="datetimeFigureOut">
              <a:rPr lang="en-US" smtClean="0"/>
              <a:t>7/2/2020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3073708299"/>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uipath.com/product/robots"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70">
          <a:fgClr>
            <a:schemeClr val="bg2">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232452" y="2173357"/>
            <a:ext cx="9317146" cy="4431983"/>
          </a:xfrm>
        </p:spPr>
        <p:txBody>
          <a:bodyPr wrap="square" lIns="0" tIns="0" rIns="0" bIns="0" anchor="t">
            <a:spAutoFit/>
          </a:bodyPr>
          <a:lstStyle/>
          <a:p>
            <a:pPr algn="ctr"/>
            <a:r>
              <a:rPr lang="en-US" sz="4800" b="1" dirty="0">
                <a:solidFill>
                  <a:schemeClr val="bg1"/>
                </a:solidFill>
              </a:rPr>
              <a:t>Automation of Invoice Processing using RPA</a:t>
            </a:r>
            <a:br>
              <a:rPr lang="en-US" sz="4800" b="1" dirty="0">
                <a:solidFill>
                  <a:schemeClr val="bg1"/>
                </a:solidFill>
              </a:rPr>
            </a:br>
            <a:br>
              <a:rPr lang="en-US" sz="2000" b="1" dirty="0">
                <a:solidFill>
                  <a:schemeClr val="bg1"/>
                </a:solidFill>
              </a:rPr>
            </a:br>
            <a:r>
              <a:rPr lang="en-US" sz="2600" b="1" dirty="0">
                <a:solidFill>
                  <a:schemeClr val="bg1"/>
                </a:solidFill>
              </a:rPr>
              <a:t>Group 4</a:t>
            </a:r>
            <a:br>
              <a:rPr lang="en-US" sz="1600" b="1" dirty="0">
                <a:solidFill>
                  <a:schemeClr val="bg1"/>
                </a:solidFill>
              </a:rPr>
            </a:br>
            <a:br>
              <a:rPr lang="en-US" sz="2000" b="1" dirty="0">
                <a:solidFill>
                  <a:schemeClr val="bg1"/>
                </a:solidFill>
              </a:rPr>
            </a:br>
            <a:r>
              <a:rPr lang="en-US" sz="2000" b="1" dirty="0" err="1">
                <a:solidFill>
                  <a:schemeClr val="bg1"/>
                </a:solidFill>
              </a:rPr>
              <a:t>Atin</a:t>
            </a:r>
            <a:r>
              <a:rPr lang="en-US" sz="2000" b="1" dirty="0">
                <a:solidFill>
                  <a:schemeClr val="bg1"/>
                </a:solidFill>
              </a:rPr>
              <a:t> Kumar Garg</a:t>
            </a:r>
            <a:br>
              <a:rPr lang="en-US" sz="2000" b="1" dirty="0">
                <a:solidFill>
                  <a:schemeClr val="bg1"/>
                </a:solidFill>
              </a:rPr>
            </a:br>
            <a:r>
              <a:rPr lang="en-US" sz="2000" b="1" dirty="0" err="1">
                <a:solidFill>
                  <a:schemeClr val="bg1"/>
                </a:solidFill>
              </a:rPr>
              <a:t>Ayush</a:t>
            </a:r>
            <a:r>
              <a:rPr lang="en-US" sz="2000" b="1" dirty="0">
                <a:solidFill>
                  <a:schemeClr val="bg1"/>
                </a:solidFill>
              </a:rPr>
              <a:t> Pandey</a:t>
            </a:r>
            <a:br>
              <a:rPr lang="en-US" sz="2000" b="1" dirty="0">
                <a:solidFill>
                  <a:schemeClr val="bg1"/>
                </a:solidFill>
              </a:rPr>
            </a:br>
            <a:r>
              <a:rPr lang="en-US" sz="2000" b="1" dirty="0">
                <a:solidFill>
                  <a:schemeClr val="bg1"/>
                </a:solidFill>
              </a:rPr>
              <a:t>Bulbul Yadav</a:t>
            </a:r>
            <a:br>
              <a:rPr lang="en-US" sz="2000" b="1" dirty="0">
                <a:solidFill>
                  <a:schemeClr val="bg1"/>
                </a:solidFill>
              </a:rPr>
            </a:br>
            <a:r>
              <a:rPr lang="en-US" sz="2000" b="1" dirty="0">
                <a:solidFill>
                  <a:schemeClr val="bg1"/>
                </a:solidFill>
              </a:rPr>
              <a:t>Aditya khandelwal</a:t>
            </a:r>
            <a:br>
              <a:rPr lang="en-US" sz="4800" b="1" dirty="0">
                <a:solidFill>
                  <a:schemeClr val="bg1"/>
                </a:solidFill>
              </a:rPr>
            </a:br>
            <a:r>
              <a:rPr lang="en-US" sz="4800" b="1" dirty="0">
                <a:solidFill>
                  <a:schemeClr val="bg1"/>
                </a:solidFill>
              </a:rPr>
              <a:t>                </a:t>
            </a:r>
            <a:endParaRPr lang="en-US" sz="4800"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a:effectLst>
            <a:outerShdw blurRad="50800" dist="50800" dir="5400000" sx="40000" sy="40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a:effectLst>
            <a:outerShdw dir="6120000" sx="133000" sy="133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6235770"/>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FFA1E1-A6BD-4093-92ED-0040B5FD7300}"/>
              </a:ext>
            </a:extLst>
          </p:cNvPr>
          <p:cNvSpPr txBox="1"/>
          <p:nvPr/>
        </p:nvSpPr>
        <p:spPr>
          <a:xfrm>
            <a:off x="4399721" y="5824959"/>
            <a:ext cx="288897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dirty="0">
                <a:solidFill>
                  <a:sysClr val="windowText" lastClr="000000"/>
                </a:solidFill>
              </a:rPr>
              <a:t>Class Object Diagram</a:t>
            </a:r>
          </a:p>
        </p:txBody>
      </p:sp>
      <p:pic>
        <p:nvPicPr>
          <p:cNvPr id="5" name="Picture 4">
            <a:extLst>
              <a:ext uri="{FF2B5EF4-FFF2-40B4-BE49-F238E27FC236}">
                <a16:creationId xmlns:a16="http://schemas.microsoft.com/office/drawing/2014/main" id="{6B361D73-5CEE-4F1C-BE65-EFD3A61AF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731" y="342745"/>
            <a:ext cx="7430537" cy="5191850"/>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532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4DAF7-60B2-4422-B61B-82D1131E4C3D}"/>
              </a:ext>
            </a:extLst>
          </p:cNvPr>
          <p:cNvSpPr txBox="1"/>
          <p:nvPr/>
        </p:nvSpPr>
        <p:spPr>
          <a:xfrm>
            <a:off x="3869636" y="5698435"/>
            <a:ext cx="4027862" cy="369332"/>
          </a:xfrm>
          <a:prstGeom prst="rect">
            <a:avLst/>
          </a:prstGeom>
          <a:solidFill>
            <a:schemeClr val="tx1"/>
          </a:solidFill>
        </p:spPr>
        <p:txBody>
          <a:bodyPr wrap="square" rtlCol="0">
            <a:spAutoFit/>
          </a:bodyPr>
          <a:lstStyle/>
          <a:p>
            <a:pPr algn="ctr"/>
            <a:r>
              <a:rPr lang="en-IN" dirty="0">
                <a:solidFill>
                  <a:sysClr val="windowText" lastClr="000000"/>
                </a:solidFill>
              </a:rPr>
              <a:t>Sequence Diagram</a:t>
            </a:r>
          </a:p>
        </p:txBody>
      </p:sp>
      <p:pic>
        <p:nvPicPr>
          <p:cNvPr id="5" name="Picture 4">
            <a:extLst>
              <a:ext uri="{FF2B5EF4-FFF2-40B4-BE49-F238E27FC236}">
                <a16:creationId xmlns:a16="http://schemas.microsoft.com/office/drawing/2014/main" id="{3EE385B1-BC02-41A9-8B5C-3D52913AD6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6324" y="966719"/>
            <a:ext cx="7954485" cy="3943900"/>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29967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Process of </a:t>
            </a:r>
          </a:p>
          <a:p>
            <a:pPr algn="ctr"/>
            <a:r>
              <a:rPr lang="en-US" sz="2800" b="1" dirty="0">
                <a:solidFill>
                  <a:schemeClr val="tx1">
                    <a:lumMod val="75000"/>
                    <a:lumOff val="25000"/>
                  </a:schemeClr>
                </a:solidFill>
              </a:rPr>
              <a:t>Invoice processing</a:t>
            </a:r>
          </a:p>
          <a:p>
            <a:pPr algn="ctr"/>
            <a:r>
              <a:rPr lang="en-US" sz="2800" b="1" dirty="0">
                <a:solidFill>
                  <a:schemeClr val="tx1">
                    <a:lumMod val="75000"/>
                    <a:lumOff val="25000"/>
                  </a:schemeClr>
                </a:solidFill>
              </a:rPr>
              <a:t>Using RPA</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3927930"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1056172" y="3519078"/>
            <a:ext cx="1371600" cy="492443"/>
          </a:xfrm>
          <a:prstGeom prst="rect">
            <a:avLst/>
          </a:prstGeom>
        </p:spPr>
        <p:txBody>
          <a:bodyPr wrap="square" lIns="0" tIns="0" rIns="0" bIns="0">
            <a:spAutoFit/>
          </a:bodyPr>
          <a:lstStyle/>
          <a:p>
            <a:pPr algn="ctr"/>
            <a:r>
              <a:rPr lang="en-US" sz="1600" b="1" dirty="0">
                <a:solidFill>
                  <a:schemeClr val="bg1"/>
                </a:solidFill>
              </a:rPr>
              <a:t>INVOICE </a:t>
            </a:r>
          </a:p>
          <a:p>
            <a:pPr algn="ctr"/>
            <a:r>
              <a:rPr lang="en-US" sz="1600" b="1" dirty="0">
                <a:solidFill>
                  <a:schemeClr val="bg1"/>
                </a:solidFill>
              </a:rPr>
              <a:t>RECEIPT</a:t>
            </a:r>
          </a:p>
        </p:txBody>
      </p:sp>
      <p:sp>
        <p:nvSpPr>
          <p:cNvPr id="47" name="Rectangle 46">
            <a:extLst>
              <a:ext uri="{FF2B5EF4-FFF2-40B4-BE49-F238E27FC236}">
                <a16:creationId xmlns:a16="http://schemas.microsoft.com/office/drawing/2014/main" id="{1751D31D-3535-411D-8BAC-95CCC90AB185}"/>
              </a:ext>
            </a:extLst>
          </p:cNvPr>
          <p:cNvSpPr/>
          <p:nvPr/>
        </p:nvSpPr>
        <p:spPr>
          <a:xfrm>
            <a:off x="3209506" y="3519078"/>
            <a:ext cx="1522328" cy="492443"/>
          </a:xfrm>
          <a:prstGeom prst="rect">
            <a:avLst/>
          </a:prstGeom>
        </p:spPr>
        <p:txBody>
          <a:bodyPr wrap="square" lIns="0" tIns="0" rIns="0" bIns="0">
            <a:spAutoFit/>
          </a:bodyPr>
          <a:lstStyle/>
          <a:p>
            <a:pPr algn="ctr"/>
            <a:r>
              <a:rPr lang="en-US" sz="1600" b="1" dirty="0">
                <a:solidFill>
                  <a:schemeClr val="bg1"/>
                </a:solidFill>
              </a:rPr>
              <a:t>INFORMATION</a:t>
            </a:r>
          </a:p>
          <a:p>
            <a:pPr algn="ctr"/>
            <a:r>
              <a:rPr lang="en-US" sz="1600" b="1" dirty="0">
                <a:solidFill>
                  <a:schemeClr val="bg1"/>
                </a:solidFill>
              </a:rPr>
              <a:t>EXTRACTION</a:t>
            </a:r>
          </a:p>
        </p:txBody>
      </p:sp>
      <p:sp>
        <p:nvSpPr>
          <p:cNvPr id="48" name="Rectangle 47">
            <a:extLst>
              <a:ext uri="{FF2B5EF4-FFF2-40B4-BE49-F238E27FC236}">
                <a16:creationId xmlns:a16="http://schemas.microsoft.com/office/drawing/2014/main" id="{FA4D735A-8F75-4E2A-8F1A-CC303B0718BA}"/>
              </a:ext>
            </a:extLst>
          </p:cNvPr>
          <p:cNvSpPr/>
          <p:nvPr/>
        </p:nvSpPr>
        <p:spPr>
          <a:xfrm>
            <a:off x="5410199" y="3642188"/>
            <a:ext cx="1371600" cy="246221"/>
          </a:xfrm>
          <a:prstGeom prst="rect">
            <a:avLst/>
          </a:prstGeom>
        </p:spPr>
        <p:txBody>
          <a:bodyPr wrap="square" lIns="0" tIns="0" rIns="0" bIns="0">
            <a:spAutoFit/>
          </a:bodyPr>
          <a:lstStyle/>
          <a:p>
            <a:pPr algn="ctr"/>
            <a:r>
              <a:rPr lang="en-US" sz="1600" b="1" dirty="0">
                <a:solidFill>
                  <a:schemeClr val="bg1"/>
                </a:solidFill>
              </a:rPr>
              <a:t>TRANSFER</a:t>
            </a:r>
          </a:p>
        </p:txBody>
      </p:sp>
      <p:sp>
        <p:nvSpPr>
          <p:cNvPr id="49" name="Rectangle 48">
            <a:extLst>
              <a:ext uri="{FF2B5EF4-FFF2-40B4-BE49-F238E27FC236}">
                <a16:creationId xmlns:a16="http://schemas.microsoft.com/office/drawing/2014/main" id="{54AB9282-0505-49EB-AABF-998083225E3A}"/>
              </a:ext>
            </a:extLst>
          </p:cNvPr>
          <p:cNvSpPr/>
          <p:nvPr/>
        </p:nvSpPr>
        <p:spPr>
          <a:xfrm>
            <a:off x="7571717" y="3519076"/>
            <a:ext cx="1498991" cy="492443"/>
          </a:xfrm>
          <a:prstGeom prst="rect">
            <a:avLst/>
          </a:prstGeom>
        </p:spPr>
        <p:txBody>
          <a:bodyPr wrap="square" lIns="0" tIns="0" rIns="0" bIns="0">
            <a:spAutoFit/>
          </a:bodyPr>
          <a:lstStyle/>
          <a:p>
            <a:pPr algn="ctr"/>
            <a:r>
              <a:rPr lang="en-US" sz="1600" b="1" dirty="0">
                <a:solidFill>
                  <a:schemeClr val="bg1"/>
                </a:solidFill>
              </a:rPr>
              <a:t>EMAIL</a:t>
            </a:r>
          </a:p>
          <a:p>
            <a:pPr algn="ctr"/>
            <a:r>
              <a:rPr lang="en-US" sz="1600" b="1" dirty="0">
                <a:solidFill>
                  <a:schemeClr val="bg1"/>
                </a:solidFill>
              </a:rPr>
              <a:t>NOTIFICATION</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5" y="3395965"/>
            <a:ext cx="1488431" cy="738664"/>
          </a:xfrm>
          <a:prstGeom prst="rect">
            <a:avLst/>
          </a:prstGeom>
        </p:spPr>
        <p:txBody>
          <a:bodyPr wrap="square" lIns="0" tIns="0" rIns="0" bIns="0">
            <a:spAutoFit/>
          </a:bodyPr>
          <a:lstStyle/>
          <a:p>
            <a:pPr algn="ctr"/>
            <a:r>
              <a:rPr lang="en-US" sz="1600" b="1" dirty="0">
                <a:solidFill>
                  <a:schemeClr val="bg1"/>
                </a:solidFill>
              </a:rPr>
              <a:t>OTHER </a:t>
            </a:r>
          </a:p>
          <a:p>
            <a:pPr algn="ctr"/>
            <a:r>
              <a:rPr lang="en-US" sz="1600" b="1" dirty="0">
                <a:solidFill>
                  <a:schemeClr val="bg1"/>
                </a:solidFill>
              </a:rPr>
              <a:t>BACKGROUND</a:t>
            </a:r>
          </a:p>
          <a:p>
            <a:pPr algn="ctr"/>
            <a:r>
              <a:rPr lang="en-US" sz="1600" b="1" dirty="0">
                <a:solidFill>
                  <a:schemeClr val="bg1"/>
                </a:solidFill>
              </a:rPr>
              <a:t>ACTIVITIES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223394"/>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22569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Invoice Processing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3F25D6E-D09B-4ECD-B59D-C8CF646E9076}"/>
              </a:ext>
            </a:extLst>
          </p:cNvPr>
          <p:cNvSpPr txBox="1"/>
          <p:nvPr/>
        </p:nvSpPr>
        <p:spPr>
          <a:xfrm>
            <a:off x="228600" y="818364"/>
            <a:ext cx="9076047" cy="5170646"/>
          </a:xfrm>
          <a:prstGeom prst="rect">
            <a:avLst/>
          </a:prstGeom>
          <a:noFill/>
        </p:spPr>
        <p:txBody>
          <a:bodyPr wrap="square" rtlCol="0">
            <a:spAutoFit/>
          </a:bodyPr>
          <a:lstStyle/>
          <a:p>
            <a:pPr marL="285750" indent="-285750">
              <a:buFont typeface="Arial" panose="020B0604020202020204" pitchFamily="34" charset="0"/>
              <a:buChar char="•"/>
            </a:pPr>
            <a:r>
              <a:rPr lang="en-IN" sz="2200" b="1" dirty="0">
                <a:latin typeface="+mj-lt"/>
              </a:rPr>
              <a:t>Invoice Receipt:</a:t>
            </a:r>
          </a:p>
          <a:p>
            <a:pPr algn="just"/>
            <a:r>
              <a:rPr lang="en-US" sz="2200" dirty="0">
                <a:latin typeface="+mj-lt"/>
              </a:rPr>
              <a:t>UiPath RPA software robots are able to constantly monitor a dedicated folder where invoices are saved by employees (or other software robots) in PDF format. Once robots detect the presence of an invoice in the folder, they begin to extract information from the document. </a:t>
            </a:r>
          </a:p>
          <a:p>
            <a:pPr algn="just"/>
            <a:endParaRPr lang="en-US" sz="2200" dirty="0">
              <a:latin typeface="+mj-lt"/>
            </a:endParaRPr>
          </a:p>
          <a:p>
            <a:pPr marL="285750" indent="-285750" algn="just">
              <a:buFont typeface="Arial" panose="020B0604020202020204" pitchFamily="34" charset="0"/>
              <a:buChar char="•"/>
            </a:pPr>
            <a:r>
              <a:rPr lang="en-IN" sz="2200" b="1" dirty="0">
                <a:latin typeface="+mj-lt"/>
              </a:rPr>
              <a:t>Information extraction &amp; transfer:</a:t>
            </a:r>
          </a:p>
          <a:p>
            <a:pPr algn="just"/>
            <a:r>
              <a:rPr lang="en-US" sz="2200" dirty="0">
                <a:latin typeface="+mj-lt"/>
              </a:rPr>
              <a:t>Using intelligent optical character recognition (OCR) capabilities, </a:t>
            </a:r>
            <a:r>
              <a:rPr lang="en-US" sz="2200" dirty="0">
                <a:latin typeface="+mj-lt"/>
                <a:hlinkClick r:id="rId3"/>
              </a:rPr>
              <a:t>software robots</a:t>
            </a:r>
            <a:r>
              <a:rPr lang="en-US" sz="2200" dirty="0">
                <a:latin typeface="+mj-lt"/>
              </a:rPr>
              <a:t> are able to read out the information that is visible on the invoice. After robots extract the key information from each invoice, they use their credentials to open the company’s database or email, if not already open. The robots then start processing the invoices one-by-one by transferring over the relevant invoice information.</a:t>
            </a:r>
            <a:endParaRPr lang="en-IN" sz="2200" dirty="0">
              <a:latin typeface="+mj-lt"/>
            </a:endParaRPr>
          </a:p>
        </p:txBody>
      </p:sp>
      <p:pic>
        <p:nvPicPr>
          <p:cNvPr id="3" name="Picture 2">
            <a:extLst>
              <a:ext uri="{FF2B5EF4-FFF2-40B4-BE49-F238E27FC236}">
                <a16:creationId xmlns:a16="http://schemas.microsoft.com/office/drawing/2014/main" id="{D70A7160-EBCA-4BCA-9B33-896F22E8F2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3247" y="0"/>
            <a:ext cx="2658753" cy="2392211"/>
          </a:xfrm>
          <a:prstGeom prst="rect">
            <a:avLst/>
          </a:prstGeom>
        </p:spPr>
      </p:pic>
    </p:spTree>
    <p:extLst>
      <p:ext uri="{BB962C8B-B14F-4D97-AF65-F5344CB8AC3E}">
        <p14:creationId xmlns:p14="http://schemas.microsoft.com/office/powerpoint/2010/main" val="843768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240068"/>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Invoice Processing</a:t>
            </a:r>
            <a:br>
              <a:rPr lang="en-US" sz="2800" dirty="0">
                <a:solidFill>
                  <a:schemeClr val="tx1">
                    <a:lumMod val="75000"/>
                    <a:lumOff val="25000"/>
                  </a:schemeClr>
                </a:solidFill>
              </a:rPr>
            </a:br>
            <a:endParaRPr lang="en-US" sz="2800" dirty="0">
              <a:solidFill>
                <a:schemeClr val="tx1">
                  <a:lumMod val="75000"/>
                  <a:lumOff val="25000"/>
                </a:schemeClr>
              </a:solidFill>
            </a:endParaRP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301E4D8-99C5-4695-9675-6412C384FF62}"/>
              </a:ext>
            </a:extLst>
          </p:cNvPr>
          <p:cNvSpPr txBox="1"/>
          <p:nvPr/>
        </p:nvSpPr>
        <p:spPr>
          <a:xfrm>
            <a:off x="228600" y="757132"/>
            <a:ext cx="11812480" cy="5324535"/>
          </a:xfrm>
          <a:prstGeom prst="rect">
            <a:avLst/>
          </a:prstGeom>
          <a:noFill/>
        </p:spPr>
        <p:txBody>
          <a:bodyPr wrap="square" rtlCol="0">
            <a:spAutoFit/>
          </a:bodyPr>
          <a:lstStyle/>
          <a:p>
            <a:pPr marL="342900" indent="-342900">
              <a:buFont typeface="Arial" panose="020B0604020202020204" pitchFamily="34" charset="0"/>
              <a:buChar char="•"/>
            </a:pPr>
            <a:r>
              <a:rPr lang="en-IN" sz="2600" b="1" dirty="0">
                <a:latin typeface="+mj-lt"/>
              </a:rPr>
              <a:t>Email notification:</a:t>
            </a:r>
          </a:p>
          <a:p>
            <a:r>
              <a:rPr lang="en-US" sz="2400" dirty="0">
                <a:latin typeface="+mj-lt"/>
              </a:rPr>
              <a:t>After successfully registering each invoice, the software robots are then able to send posting notifications in the form of emails to the responsible employee or to the vendor in question. An email is also sent to the responsible party in case of an exception.</a:t>
            </a:r>
            <a:endParaRPr lang="en-IN" sz="2400" b="1" dirty="0">
              <a:latin typeface="+mj-lt"/>
            </a:endParaRPr>
          </a:p>
          <a:p>
            <a:endParaRPr lang="en-IN" dirty="0"/>
          </a:p>
          <a:p>
            <a:endParaRPr lang="en-IN" dirty="0"/>
          </a:p>
          <a:p>
            <a:pPr marL="285750" indent="-285750">
              <a:buFont typeface="Arial" panose="020B0604020202020204" pitchFamily="34" charset="0"/>
              <a:buChar char="•"/>
            </a:pPr>
            <a:r>
              <a:rPr lang="en-IN" sz="2600" b="1" dirty="0">
                <a:latin typeface="+mj-lt"/>
              </a:rPr>
              <a:t>Other background activities:</a:t>
            </a:r>
          </a:p>
          <a:p>
            <a:r>
              <a:rPr lang="en-US" sz="2400" dirty="0">
                <a:latin typeface="+mj-lt"/>
              </a:rPr>
              <a:t>During this whole process, the software robots are also running background activities such as monitoring the dedicated invoice folder or its email address, performing basic checks to see if the company’s database is open, and verifying whether vendor information (e.g. VAT number) on the invoice matches what is already in the database.</a:t>
            </a:r>
            <a:endParaRPr lang="en-IN" sz="3200" dirty="0">
              <a:latin typeface="+mj-lt"/>
            </a:endParaRPr>
          </a:p>
          <a:p>
            <a:pPr marL="285750" indent="-285750">
              <a:buFont typeface="Arial" panose="020B0604020202020204" pitchFamily="34" charset="0"/>
              <a:buChar char="•"/>
            </a:pPr>
            <a:endParaRPr lang="en-IN" b="1" dirty="0">
              <a:latin typeface="+mj-lt"/>
            </a:endParaRPr>
          </a:p>
          <a:p>
            <a:endParaRPr lang="en-IN" dirty="0"/>
          </a:p>
        </p:txBody>
      </p:sp>
    </p:spTree>
    <p:extLst>
      <p:ext uri="{BB962C8B-B14F-4D97-AF65-F5344CB8AC3E}">
        <p14:creationId xmlns:p14="http://schemas.microsoft.com/office/powerpoint/2010/main" val="1212140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Benefits of Project</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Circle: Hollow 2">
            <a:extLst>
              <a:ext uri="{FF2B5EF4-FFF2-40B4-BE49-F238E27FC236}">
                <a16:creationId xmlns:a16="http://schemas.microsoft.com/office/drawing/2014/main" id="{8DC8DEBA-4D8D-4704-A04E-32A1E0BF41F4}"/>
              </a:ext>
              <a:ext uri="{C183D7F6-B498-43B3-948B-1728B52AA6E4}">
                <adec:decorative xmlns:adec="http://schemas.microsoft.com/office/drawing/2017/decorative" val="1"/>
              </a:ext>
            </a:extLst>
          </p:cNvPr>
          <p:cNvSpPr/>
          <p:nvPr/>
        </p:nvSpPr>
        <p:spPr>
          <a:xfrm>
            <a:off x="3536828"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j-lt"/>
            </a:endParaRPr>
          </a:p>
        </p:txBody>
      </p:sp>
      <p:sp>
        <p:nvSpPr>
          <p:cNvPr id="22" name="Circle: Hollow 21">
            <a:extLst>
              <a:ext uri="{FF2B5EF4-FFF2-40B4-BE49-F238E27FC236}">
                <a16:creationId xmlns:a16="http://schemas.microsoft.com/office/drawing/2014/main" id="{769CE3F0-8651-4FF1-8CAF-1E986C3831C4}"/>
              </a:ext>
              <a:ext uri="{C183D7F6-B498-43B3-948B-1728B52AA6E4}">
                <adec:decorative xmlns:adec="http://schemas.microsoft.com/office/drawing/2017/decorative" val="1"/>
              </a:ext>
            </a:extLst>
          </p:cNvPr>
          <p:cNvSpPr/>
          <p:nvPr/>
        </p:nvSpPr>
        <p:spPr>
          <a:xfrm>
            <a:off x="4946623" y="2296212"/>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j-lt"/>
            </a:endParaRPr>
          </a:p>
        </p:txBody>
      </p:sp>
      <p:sp>
        <p:nvSpPr>
          <p:cNvPr id="23" name="Circle: Hollow 22">
            <a:extLst>
              <a:ext uri="{FF2B5EF4-FFF2-40B4-BE49-F238E27FC236}">
                <a16:creationId xmlns:a16="http://schemas.microsoft.com/office/drawing/2014/main" id="{59423939-1DC9-4306-AA5D-6C0111336356}"/>
              </a:ext>
              <a:ext uri="{C183D7F6-B498-43B3-948B-1728B52AA6E4}">
                <adec:decorative xmlns:adec="http://schemas.microsoft.com/office/drawing/2017/decorative" val="1"/>
              </a:ext>
            </a:extLst>
          </p:cNvPr>
          <p:cNvSpPr/>
          <p:nvPr/>
        </p:nvSpPr>
        <p:spPr>
          <a:xfrm>
            <a:off x="6356419"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j-lt"/>
            </a:endParaRPr>
          </a:p>
        </p:txBody>
      </p:sp>
      <p:sp>
        <p:nvSpPr>
          <p:cNvPr id="24" name="Circle: Hollow 23">
            <a:extLst>
              <a:ext uri="{FF2B5EF4-FFF2-40B4-BE49-F238E27FC236}">
                <a16:creationId xmlns:a16="http://schemas.microsoft.com/office/drawing/2014/main" id="{A838DD0B-E018-44D0-A4C0-13DF2FD0288D}"/>
              </a:ext>
              <a:ext uri="{C183D7F6-B498-43B3-948B-1728B52AA6E4}">
                <adec:decorative xmlns:adec="http://schemas.microsoft.com/office/drawing/2017/decorative" val="1"/>
              </a:ext>
            </a:extLst>
          </p:cNvPr>
          <p:cNvSpPr/>
          <p:nvPr/>
        </p:nvSpPr>
        <p:spPr>
          <a:xfrm>
            <a:off x="4241725"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j-lt"/>
            </a:endParaRPr>
          </a:p>
        </p:txBody>
      </p:sp>
      <p:sp>
        <p:nvSpPr>
          <p:cNvPr id="25" name="Circle: Hollow 24">
            <a:extLst>
              <a:ext uri="{FF2B5EF4-FFF2-40B4-BE49-F238E27FC236}">
                <a16:creationId xmlns:a16="http://schemas.microsoft.com/office/drawing/2014/main" id="{B5265A05-9A0F-4DEC-9382-F51EEE742251}"/>
              </a:ext>
              <a:ext uri="{C183D7F6-B498-43B3-948B-1728B52AA6E4}">
                <adec:decorative xmlns:adec="http://schemas.microsoft.com/office/drawing/2017/decorative" val="1"/>
              </a:ext>
            </a:extLst>
          </p:cNvPr>
          <p:cNvSpPr/>
          <p:nvPr/>
        </p:nvSpPr>
        <p:spPr>
          <a:xfrm>
            <a:off x="5651521" y="3501330"/>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solidFill>
              <a:latin typeface="+mj-lt"/>
            </a:endParaRPr>
          </a:p>
        </p:txBody>
      </p:sp>
      <p:sp>
        <p:nvSpPr>
          <p:cNvPr id="29" name="Circle: Hollow 28">
            <a:extLst>
              <a:ext uri="{FF2B5EF4-FFF2-40B4-BE49-F238E27FC236}">
                <a16:creationId xmlns:a16="http://schemas.microsoft.com/office/drawing/2014/main" id="{8770E695-5D11-488D-931B-4C4259EC25FF}"/>
              </a:ext>
              <a:ext uri="{C183D7F6-B498-43B3-948B-1728B52AA6E4}">
                <adec:decorative xmlns:adec="http://schemas.microsoft.com/office/drawing/2017/decorative" val="1"/>
              </a:ext>
            </a:extLst>
          </p:cNvPr>
          <p:cNvSpPr/>
          <p:nvPr/>
        </p:nvSpPr>
        <p:spPr>
          <a:xfrm>
            <a:off x="7061316"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j-lt"/>
            </a:endParaRPr>
          </a:p>
        </p:txBody>
      </p:sp>
      <p:sp>
        <p:nvSpPr>
          <p:cNvPr id="32" name="Rectangle 31">
            <a:extLst>
              <a:ext uri="{FF2B5EF4-FFF2-40B4-BE49-F238E27FC236}">
                <a16:creationId xmlns:a16="http://schemas.microsoft.com/office/drawing/2014/main" id="{16FB0785-0013-474B-B959-F2CC8F4C0C1E}"/>
              </a:ext>
            </a:extLst>
          </p:cNvPr>
          <p:cNvSpPr/>
          <p:nvPr/>
        </p:nvSpPr>
        <p:spPr>
          <a:xfrm>
            <a:off x="1389670" y="1629620"/>
            <a:ext cx="2428875" cy="223394"/>
          </a:xfrm>
          <a:prstGeom prst="rect">
            <a:avLst/>
          </a:prstGeom>
        </p:spPr>
        <p:txBody>
          <a:bodyPr wrap="square" lIns="0" tIns="0" rIns="0" bIns="0" anchor="t">
            <a:spAutoFit/>
          </a:bodyPr>
          <a:lstStyle/>
          <a:p>
            <a:pPr algn="r">
              <a:lnSpc>
                <a:spcPts val="1900"/>
              </a:lnSpc>
            </a:pPr>
            <a:r>
              <a:rPr lang="en-US" sz="1400" b="1" dirty="0">
                <a:solidFill>
                  <a:schemeClr val="tx1">
                    <a:lumMod val="75000"/>
                    <a:lumOff val="25000"/>
                  </a:schemeClr>
                </a:solidFill>
                <a:latin typeface="+mj-lt"/>
                <a:cs typeface="Segoe UI" panose="020B0502040204020203" pitchFamily="34" charset="0"/>
              </a:rPr>
              <a:t>Faster data Capture.</a:t>
            </a:r>
          </a:p>
        </p:txBody>
      </p:sp>
      <p:sp>
        <p:nvSpPr>
          <p:cNvPr id="33" name="Rectangle 32">
            <a:extLst>
              <a:ext uri="{FF2B5EF4-FFF2-40B4-BE49-F238E27FC236}">
                <a16:creationId xmlns:a16="http://schemas.microsoft.com/office/drawing/2014/main" id="{913AB221-FD8D-4664-9B4C-AE1B1660ECAA}"/>
              </a:ext>
            </a:extLst>
          </p:cNvPr>
          <p:cNvSpPr/>
          <p:nvPr/>
        </p:nvSpPr>
        <p:spPr>
          <a:xfrm>
            <a:off x="4534306" y="1629620"/>
            <a:ext cx="2428875" cy="223394"/>
          </a:xfrm>
          <a:prstGeom prst="rect">
            <a:avLst/>
          </a:prstGeom>
        </p:spPr>
        <p:txBody>
          <a:bodyPr wrap="square" lIns="0" tIns="0" rIns="0" bIns="0" anchor="t">
            <a:spAutoFit/>
          </a:bodyPr>
          <a:lstStyle/>
          <a:p>
            <a:pPr algn="ctr">
              <a:lnSpc>
                <a:spcPts val="1900"/>
              </a:lnSpc>
            </a:pPr>
            <a:r>
              <a:rPr lang="en-US" sz="1400" b="1" dirty="0">
                <a:solidFill>
                  <a:schemeClr val="tx1">
                    <a:lumMod val="75000"/>
                    <a:lumOff val="25000"/>
                  </a:schemeClr>
                </a:solidFill>
                <a:latin typeface="+mj-lt"/>
                <a:cs typeface="Segoe UI" panose="020B0502040204020203" pitchFamily="34" charset="0"/>
              </a:rPr>
              <a:t>24/7 Automation</a:t>
            </a:r>
          </a:p>
        </p:txBody>
      </p:sp>
      <p:sp>
        <p:nvSpPr>
          <p:cNvPr id="34" name="Rectangle 33">
            <a:extLst>
              <a:ext uri="{FF2B5EF4-FFF2-40B4-BE49-F238E27FC236}">
                <a16:creationId xmlns:a16="http://schemas.microsoft.com/office/drawing/2014/main" id="{53F5EDC0-C02E-4790-A681-CA7AB9133338}"/>
              </a:ext>
            </a:extLst>
          </p:cNvPr>
          <p:cNvSpPr/>
          <p:nvPr/>
        </p:nvSpPr>
        <p:spPr>
          <a:xfrm>
            <a:off x="8105775" y="1629620"/>
            <a:ext cx="2428875" cy="1197187"/>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No more lost or misfield invoice</a:t>
            </a:r>
          </a:p>
          <a:p>
            <a:pPr>
              <a:lnSpc>
                <a:spcPts val="1900"/>
              </a:lnSpc>
            </a:pPr>
            <a:r>
              <a:rPr lang="en-US" sz="1400" b="1" dirty="0">
                <a:solidFill>
                  <a:schemeClr val="tx1">
                    <a:lumMod val="75000"/>
                    <a:lumOff val="25000"/>
                  </a:schemeClr>
                </a:solidFill>
                <a:latin typeface="+mj-lt"/>
                <a:cs typeface="Segoe UI" panose="020B0502040204020203" pitchFamily="34" charset="0"/>
              </a:rPr>
              <a:t>i.e. Reducing customer complaints and increasing vendor satisfaction</a:t>
            </a:r>
          </a:p>
        </p:txBody>
      </p:sp>
      <p:sp>
        <p:nvSpPr>
          <p:cNvPr id="35" name="Rectangle 34">
            <a:extLst>
              <a:ext uri="{FF2B5EF4-FFF2-40B4-BE49-F238E27FC236}">
                <a16:creationId xmlns:a16="http://schemas.microsoft.com/office/drawing/2014/main" id="{857F5370-BF8E-406B-BEAE-B1224615626A}"/>
              </a:ext>
            </a:extLst>
          </p:cNvPr>
          <p:cNvSpPr/>
          <p:nvPr/>
        </p:nvSpPr>
        <p:spPr>
          <a:xfrm>
            <a:off x="1996865" y="5332295"/>
            <a:ext cx="2428875" cy="467051"/>
          </a:xfrm>
          <a:prstGeom prst="rect">
            <a:avLst/>
          </a:prstGeom>
        </p:spPr>
        <p:txBody>
          <a:bodyPr wrap="square" lIns="0" tIns="0" rIns="0" bIns="0" anchor="t">
            <a:spAutoFit/>
          </a:bodyPr>
          <a:lstStyle/>
          <a:p>
            <a:pPr algn="r">
              <a:lnSpc>
                <a:spcPts val="1900"/>
              </a:lnSpc>
            </a:pPr>
            <a:r>
              <a:rPr lang="en-US" sz="1400" b="1" dirty="0">
                <a:solidFill>
                  <a:schemeClr val="tx1">
                    <a:lumMod val="75000"/>
                    <a:lumOff val="25000"/>
                  </a:schemeClr>
                </a:solidFill>
                <a:latin typeface="+mj-lt"/>
                <a:cs typeface="Segoe UI" panose="020B0502040204020203" pitchFamily="34" charset="0"/>
              </a:rPr>
              <a:t>Total Cost of operation is Reduced.</a:t>
            </a:r>
          </a:p>
        </p:txBody>
      </p:sp>
      <p:sp>
        <p:nvSpPr>
          <p:cNvPr id="36" name="Rectangle 35">
            <a:extLst>
              <a:ext uri="{FF2B5EF4-FFF2-40B4-BE49-F238E27FC236}">
                <a16:creationId xmlns:a16="http://schemas.microsoft.com/office/drawing/2014/main" id="{98F5A313-1C6C-4AEE-8556-576074B1BF06}"/>
              </a:ext>
            </a:extLst>
          </p:cNvPr>
          <p:cNvSpPr/>
          <p:nvPr/>
        </p:nvSpPr>
        <p:spPr>
          <a:xfrm>
            <a:off x="5233965" y="5332295"/>
            <a:ext cx="2428875" cy="223394"/>
          </a:xfrm>
          <a:prstGeom prst="rect">
            <a:avLst/>
          </a:prstGeom>
        </p:spPr>
        <p:txBody>
          <a:bodyPr wrap="square" lIns="0" tIns="0" rIns="0" bIns="0" anchor="t">
            <a:spAutoFit/>
          </a:bodyPr>
          <a:lstStyle/>
          <a:p>
            <a:pPr algn="ctr">
              <a:lnSpc>
                <a:spcPts val="1900"/>
              </a:lnSpc>
            </a:pPr>
            <a:r>
              <a:rPr lang="en-US" sz="1400" b="1" dirty="0">
                <a:solidFill>
                  <a:schemeClr val="tx1">
                    <a:lumMod val="75000"/>
                    <a:lumOff val="25000"/>
                  </a:schemeClr>
                </a:solidFill>
                <a:latin typeface="+mj-lt"/>
                <a:cs typeface="Segoe UI" panose="020B0502040204020203" pitchFamily="34" charset="0"/>
              </a:rPr>
              <a:t>Zero Manual prone errors</a:t>
            </a:r>
          </a:p>
        </p:txBody>
      </p:sp>
      <p:sp>
        <p:nvSpPr>
          <p:cNvPr id="37" name="Rectangle 36">
            <a:extLst>
              <a:ext uri="{FF2B5EF4-FFF2-40B4-BE49-F238E27FC236}">
                <a16:creationId xmlns:a16="http://schemas.microsoft.com/office/drawing/2014/main" id="{0C310CC8-6624-4352-A642-89EF6FA7DCE6}"/>
              </a:ext>
            </a:extLst>
          </p:cNvPr>
          <p:cNvSpPr/>
          <p:nvPr/>
        </p:nvSpPr>
        <p:spPr>
          <a:xfrm>
            <a:off x="8471065" y="5332295"/>
            <a:ext cx="2428875" cy="467051"/>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Improved Productivity &amp;</a:t>
            </a:r>
          </a:p>
          <a:p>
            <a:pPr>
              <a:lnSpc>
                <a:spcPts val="1900"/>
              </a:lnSpc>
            </a:pPr>
            <a:r>
              <a:rPr lang="en-US" sz="1400" b="1" dirty="0">
                <a:solidFill>
                  <a:schemeClr val="tx1">
                    <a:lumMod val="75000"/>
                    <a:lumOff val="25000"/>
                  </a:schemeClr>
                </a:solidFill>
                <a:latin typeface="+mj-lt"/>
                <a:cs typeface="Segoe UI" panose="020B0502040204020203" pitchFamily="34" charset="0"/>
              </a:rPr>
              <a:t>Improved Communication</a:t>
            </a:r>
          </a:p>
        </p:txBody>
      </p:sp>
      <p:grpSp>
        <p:nvGrpSpPr>
          <p:cNvPr id="41" name="Group 40" descr="Icon of human being and speech bubble. ">
            <a:extLst>
              <a:ext uri="{FF2B5EF4-FFF2-40B4-BE49-F238E27FC236}">
                <a16:creationId xmlns:a16="http://schemas.microsoft.com/office/drawing/2014/main" id="{F9B9D0B7-66BB-408F-A1CC-EA2209284AAD}"/>
              </a:ext>
            </a:extLst>
          </p:cNvPr>
          <p:cNvGrpSpPr/>
          <p:nvPr/>
        </p:nvGrpSpPr>
        <p:grpSpPr>
          <a:xfrm>
            <a:off x="4144646" y="2903628"/>
            <a:ext cx="378221" cy="380335"/>
            <a:chOff x="3171788" y="779462"/>
            <a:chExt cx="284163" cy="285751"/>
          </a:xfrm>
          <a:solidFill>
            <a:schemeClr val="accent3">
              <a:lumMod val="75000"/>
            </a:schemeClr>
          </a:solidFill>
        </p:grpSpPr>
        <p:sp>
          <p:nvSpPr>
            <p:cNvPr id="42" name="Freeform 2993">
              <a:extLst>
                <a:ext uri="{FF2B5EF4-FFF2-40B4-BE49-F238E27FC236}">
                  <a16:creationId xmlns:a16="http://schemas.microsoft.com/office/drawing/2014/main" id="{214A5167-4E01-4042-851A-88AFE72AE2DD}"/>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mj-lt"/>
              </a:endParaRPr>
            </a:p>
          </p:txBody>
        </p:sp>
        <p:sp>
          <p:nvSpPr>
            <p:cNvPr id="52" name="Freeform 2994">
              <a:extLst>
                <a:ext uri="{FF2B5EF4-FFF2-40B4-BE49-F238E27FC236}">
                  <a16:creationId xmlns:a16="http://schemas.microsoft.com/office/drawing/2014/main" id="{EF3D2201-62FC-4C65-ADA0-327F681139C4}"/>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mj-lt"/>
              </a:endParaRPr>
            </a:p>
          </p:txBody>
        </p:sp>
      </p:grpSp>
      <p:grpSp>
        <p:nvGrpSpPr>
          <p:cNvPr id="53" name="Group 52" descr="Icon of books. ">
            <a:extLst>
              <a:ext uri="{FF2B5EF4-FFF2-40B4-BE49-F238E27FC236}">
                <a16:creationId xmlns:a16="http://schemas.microsoft.com/office/drawing/2014/main" id="{8567F01D-3435-4405-B8A9-9C2446E042DD}"/>
              </a:ext>
            </a:extLst>
          </p:cNvPr>
          <p:cNvGrpSpPr/>
          <p:nvPr/>
        </p:nvGrpSpPr>
        <p:grpSpPr>
          <a:xfrm>
            <a:off x="5571346" y="2901918"/>
            <a:ext cx="344413" cy="382447"/>
            <a:chOff x="2608263" y="1920875"/>
            <a:chExt cx="258763" cy="287338"/>
          </a:xfrm>
          <a:solidFill>
            <a:schemeClr val="accent4">
              <a:lumMod val="75000"/>
            </a:schemeClr>
          </a:solidFill>
        </p:grpSpPr>
        <p:sp>
          <p:nvSpPr>
            <p:cNvPr id="54" name="Rectangle 705">
              <a:extLst>
                <a:ext uri="{FF2B5EF4-FFF2-40B4-BE49-F238E27FC236}">
                  <a16:creationId xmlns:a16="http://schemas.microsoft.com/office/drawing/2014/main" id="{D0A6A593-47E4-4B49-AA6D-52F8874CB4E1}"/>
                </a:ext>
              </a:extLst>
            </p:cNvPr>
            <p:cNvSpPr>
              <a:spLocks noChangeArrowheads="1"/>
            </p:cNvSpPr>
            <p:nvPr/>
          </p:nvSpPr>
          <p:spPr bwMode="auto">
            <a:xfrm>
              <a:off x="2808288" y="2122488"/>
              <a:ext cx="587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mj-lt"/>
              </a:endParaRPr>
            </a:p>
          </p:txBody>
        </p:sp>
        <p:sp>
          <p:nvSpPr>
            <p:cNvPr id="55" name="Freeform 706">
              <a:extLst>
                <a:ext uri="{FF2B5EF4-FFF2-40B4-BE49-F238E27FC236}">
                  <a16:creationId xmlns:a16="http://schemas.microsoft.com/office/drawing/2014/main" id="{B6E4140A-62C5-4AC5-9815-F2E1EC98F9F6}"/>
                </a:ext>
              </a:extLst>
            </p:cNvPr>
            <p:cNvSpPr>
              <a:spLocks/>
            </p:cNvSpPr>
            <p:nvPr/>
          </p:nvSpPr>
          <p:spPr bwMode="auto">
            <a:xfrm>
              <a:off x="2808288" y="1920875"/>
              <a:ext cx="58738" cy="192088"/>
            </a:xfrm>
            <a:custGeom>
              <a:avLst/>
              <a:gdLst>
                <a:gd name="T0" fmla="*/ 163 w 181"/>
                <a:gd name="T1" fmla="*/ 0 h 602"/>
                <a:gd name="T2" fmla="*/ 158 w 181"/>
                <a:gd name="T3" fmla="*/ 3 h 602"/>
                <a:gd name="T4" fmla="*/ 154 w 181"/>
                <a:gd name="T5" fmla="*/ 7 h 602"/>
                <a:gd name="T6" fmla="*/ 151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3 w 181"/>
                <a:gd name="T23" fmla="*/ 270 h 602"/>
                <a:gd name="T24" fmla="*/ 91 w 181"/>
                <a:gd name="T25" fmla="*/ 271 h 602"/>
                <a:gd name="T26" fmla="*/ 78 w 181"/>
                <a:gd name="T27" fmla="*/ 270 h 602"/>
                <a:gd name="T28" fmla="*/ 68 w 181"/>
                <a:gd name="T29" fmla="*/ 266 h 602"/>
                <a:gd name="T30" fmla="*/ 57 w 181"/>
                <a:gd name="T31" fmla="*/ 261 h 602"/>
                <a:gd name="T32" fmla="*/ 48 w 181"/>
                <a:gd name="T33" fmla="*/ 254 h 602"/>
                <a:gd name="T34" fmla="*/ 41 w 181"/>
                <a:gd name="T35" fmla="*/ 245 h 602"/>
                <a:gd name="T36" fmla="*/ 36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8 w 181"/>
                <a:gd name="T49" fmla="*/ 0 h 602"/>
                <a:gd name="T50" fmla="*/ 13 w 181"/>
                <a:gd name="T51" fmla="*/ 0 h 602"/>
                <a:gd name="T52" fmla="*/ 8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mj-lt"/>
              </a:endParaRPr>
            </a:p>
          </p:txBody>
        </p:sp>
        <p:sp>
          <p:nvSpPr>
            <p:cNvPr id="56" name="Freeform 707">
              <a:extLst>
                <a:ext uri="{FF2B5EF4-FFF2-40B4-BE49-F238E27FC236}">
                  <a16:creationId xmlns:a16="http://schemas.microsoft.com/office/drawing/2014/main" id="{2BB05B54-8B23-444D-95F1-028389DEF5DE}"/>
                </a:ext>
              </a:extLst>
            </p:cNvPr>
            <p:cNvSpPr>
              <a:spLocks/>
            </p:cNvSpPr>
            <p:nvPr/>
          </p:nvSpPr>
          <p:spPr bwMode="auto">
            <a:xfrm>
              <a:off x="2808288" y="2151063"/>
              <a:ext cx="58738" cy="57150"/>
            </a:xfrm>
            <a:custGeom>
              <a:avLst/>
              <a:gdLst>
                <a:gd name="T0" fmla="*/ 0 w 181"/>
                <a:gd name="T1" fmla="*/ 91 h 182"/>
                <a:gd name="T2" fmla="*/ 1 w 181"/>
                <a:gd name="T3" fmla="*/ 100 h 182"/>
                <a:gd name="T4" fmla="*/ 2 w 181"/>
                <a:gd name="T5" fmla="*/ 110 h 182"/>
                <a:gd name="T6" fmla="*/ 4 w 181"/>
                <a:gd name="T7" fmla="*/ 118 h 182"/>
                <a:gd name="T8" fmla="*/ 8 w 181"/>
                <a:gd name="T9" fmla="*/ 126 h 182"/>
                <a:gd name="T10" fmla="*/ 12 w 181"/>
                <a:gd name="T11" fmla="*/ 134 h 182"/>
                <a:gd name="T12" fmla="*/ 16 w 181"/>
                <a:gd name="T13" fmla="*/ 142 h 182"/>
                <a:gd name="T14" fmla="*/ 22 w 181"/>
                <a:gd name="T15" fmla="*/ 148 h 182"/>
                <a:gd name="T16" fmla="*/ 27 w 181"/>
                <a:gd name="T17" fmla="*/ 155 h 182"/>
                <a:gd name="T18" fmla="*/ 33 w 181"/>
                <a:gd name="T19" fmla="*/ 161 h 182"/>
                <a:gd name="T20" fmla="*/ 41 w 181"/>
                <a:gd name="T21" fmla="*/ 165 h 182"/>
                <a:gd name="T22" fmla="*/ 47 w 181"/>
                <a:gd name="T23" fmla="*/ 171 h 182"/>
                <a:gd name="T24" fmla="*/ 56 w 181"/>
                <a:gd name="T25" fmla="*/ 174 h 182"/>
                <a:gd name="T26" fmla="*/ 65 w 181"/>
                <a:gd name="T27" fmla="*/ 177 h 182"/>
                <a:gd name="T28" fmla="*/ 73 w 181"/>
                <a:gd name="T29" fmla="*/ 179 h 182"/>
                <a:gd name="T30" fmla="*/ 82 w 181"/>
                <a:gd name="T31" fmla="*/ 181 h 182"/>
                <a:gd name="T32" fmla="*/ 91 w 181"/>
                <a:gd name="T33" fmla="*/ 182 h 182"/>
                <a:gd name="T34" fmla="*/ 100 w 181"/>
                <a:gd name="T35" fmla="*/ 181 h 182"/>
                <a:gd name="T36" fmla="*/ 110 w 181"/>
                <a:gd name="T37" fmla="*/ 179 h 182"/>
                <a:gd name="T38" fmla="*/ 118 w 181"/>
                <a:gd name="T39" fmla="*/ 177 h 182"/>
                <a:gd name="T40" fmla="*/ 126 w 181"/>
                <a:gd name="T41" fmla="*/ 174 h 182"/>
                <a:gd name="T42" fmla="*/ 134 w 181"/>
                <a:gd name="T43" fmla="*/ 171 h 182"/>
                <a:gd name="T44" fmla="*/ 142 w 181"/>
                <a:gd name="T45" fmla="*/ 165 h 182"/>
                <a:gd name="T46" fmla="*/ 148 w 181"/>
                <a:gd name="T47" fmla="*/ 161 h 182"/>
                <a:gd name="T48" fmla="*/ 155 w 181"/>
                <a:gd name="T49" fmla="*/ 155 h 182"/>
                <a:gd name="T50" fmla="*/ 161 w 181"/>
                <a:gd name="T51" fmla="*/ 148 h 182"/>
                <a:gd name="T52" fmla="*/ 165 w 181"/>
                <a:gd name="T53" fmla="*/ 142 h 182"/>
                <a:gd name="T54" fmla="*/ 171 w 181"/>
                <a:gd name="T55" fmla="*/ 134 h 182"/>
                <a:gd name="T56" fmla="*/ 174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mj-lt"/>
              </a:endParaRPr>
            </a:p>
          </p:txBody>
        </p:sp>
        <p:sp>
          <p:nvSpPr>
            <p:cNvPr id="57" name="Freeform 708">
              <a:extLst>
                <a:ext uri="{FF2B5EF4-FFF2-40B4-BE49-F238E27FC236}">
                  <a16:creationId xmlns:a16="http://schemas.microsoft.com/office/drawing/2014/main" id="{FCD192F6-CF13-4B1C-AF7D-85317A2D8C92}"/>
                </a:ext>
              </a:extLst>
            </p:cNvPr>
            <p:cNvSpPr>
              <a:spLocks/>
            </p:cNvSpPr>
            <p:nvPr/>
          </p:nvSpPr>
          <p:spPr bwMode="auto">
            <a:xfrm>
              <a:off x="2833688" y="1930400"/>
              <a:ext cx="9525" cy="57150"/>
            </a:xfrm>
            <a:custGeom>
              <a:avLst/>
              <a:gdLst>
                <a:gd name="T0" fmla="*/ 15 w 30"/>
                <a:gd name="T1" fmla="*/ 181 h 181"/>
                <a:gd name="T2" fmla="*/ 17 w 30"/>
                <a:gd name="T3" fmla="*/ 181 h 181"/>
                <a:gd name="T4" fmla="*/ 21 w 30"/>
                <a:gd name="T5" fmla="*/ 180 h 181"/>
                <a:gd name="T6" fmla="*/ 23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3 w 30"/>
                <a:gd name="T29" fmla="*/ 3 h 181"/>
                <a:gd name="T30" fmla="*/ 21 w 30"/>
                <a:gd name="T31" fmla="*/ 2 h 181"/>
                <a:gd name="T32" fmla="*/ 17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mj-lt"/>
              </a:endParaRPr>
            </a:p>
          </p:txBody>
        </p:sp>
        <p:sp>
          <p:nvSpPr>
            <p:cNvPr id="58" name="Freeform 709">
              <a:extLst>
                <a:ext uri="{FF2B5EF4-FFF2-40B4-BE49-F238E27FC236}">
                  <a16:creationId xmlns:a16="http://schemas.microsoft.com/office/drawing/2014/main" id="{01062624-ADFC-42E8-A6C7-0C7AF44AC72F}"/>
                </a:ext>
              </a:extLst>
            </p:cNvPr>
            <p:cNvSpPr>
              <a:spLocks/>
            </p:cNvSpPr>
            <p:nvPr/>
          </p:nvSpPr>
          <p:spPr bwMode="auto">
            <a:xfrm>
              <a:off x="2741613" y="1920875"/>
              <a:ext cx="57150" cy="192088"/>
            </a:xfrm>
            <a:custGeom>
              <a:avLst/>
              <a:gdLst>
                <a:gd name="T0" fmla="*/ 162 w 180"/>
                <a:gd name="T1" fmla="*/ 0 h 602"/>
                <a:gd name="T2" fmla="*/ 157 w 180"/>
                <a:gd name="T3" fmla="*/ 3 h 602"/>
                <a:gd name="T4" fmla="*/ 153 w 180"/>
                <a:gd name="T5" fmla="*/ 7 h 602"/>
                <a:gd name="T6" fmla="*/ 151 w 180"/>
                <a:gd name="T7" fmla="*/ 12 h 602"/>
                <a:gd name="T8" fmla="*/ 150 w 180"/>
                <a:gd name="T9" fmla="*/ 211 h 602"/>
                <a:gd name="T10" fmla="*/ 149 w 180"/>
                <a:gd name="T11" fmla="*/ 222 h 602"/>
                <a:gd name="T12" fmla="*/ 146 w 180"/>
                <a:gd name="T13" fmla="*/ 234 h 602"/>
                <a:gd name="T14" fmla="*/ 140 w 180"/>
                <a:gd name="T15" fmla="*/ 245 h 602"/>
                <a:gd name="T16" fmla="*/ 133 w 180"/>
                <a:gd name="T17" fmla="*/ 254 h 602"/>
                <a:gd name="T18" fmla="*/ 123 w 180"/>
                <a:gd name="T19" fmla="*/ 261 h 602"/>
                <a:gd name="T20" fmla="*/ 114 w 180"/>
                <a:gd name="T21" fmla="*/ 266 h 602"/>
                <a:gd name="T22" fmla="*/ 102 w 180"/>
                <a:gd name="T23" fmla="*/ 270 h 602"/>
                <a:gd name="T24" fmla="*/ 90 w 180"/>
                <a:gd name="T25" fmla="*/ 271 h 602"/>
                <a:gd name="T26" fmla="*/ 78 w 180"/>
                <a:gd name="T27" fmla="*/ 270 h 602"/>
                <a:gd name="T28" fmla="*/ 66 w 180"/>
                <a:gd name="T29" fmla="*/ 266 h 602"/>
                <a:gd name="T30" fmla="*/ 57 w 180"/>
                <a:gd name="T31" fmla="*/ 261 h 602"/>
                <a:gd name="T32" fmla="*/ 47 w 180"/>
                <a:gd name="T33" fmla="*/ 254 h 602"/>
                <a:gd name="T34" fmla="*/ 41 w 180"/>
                <a:gd name="T35" fmla="*/ 245 h 602"/>
                <a:gd name="T36" fmla="*/ 34 w 180"/>
                <a:gd name="T37" fmla="*/ 234 h 602"/>
                <a:gd name="T38" fmla="*/ 31 w 180"/>
                <a:gd name="T39" fmla="*/ 224 h 602"/>
                <a:gd name="T40" fmla="*/ 30 w 180"/>
                <a:gd name="T41" fmla="*/ 211 h 602"/>
                <a:gd name="T42" fmla="*/ 30 w 180"/>
                <a:gd name="T43" fmla="*/ 12 h 602"/>
                <a:gd name="T44" fmla="*/ 28 w 180"/>
                <a:gd name="T45" fmla="*/ 7 h 602"/>
                <a:gd name="T46" fmla="*/ 24 w 180"/>
                <a:gd name="T47" fmla="*/ 3 h 602"/>
                <a:gd name="T48" fmla="*/ 18 w 180"/>
                <a:gd name="T49" fmla="*/ 0 h 602"/>
                <a:gd name="T50" fmla="*/ 12 w 180"/>
                <a:gd name="T51" fmla="*/ 0 h 602"/>
                <a:gd name="T52" fmla="*/ 6 w 180"/>
                <a:gd name="T53" fmla="*/ 3 h 602"/>
                <a:gd name="T54" fmla="*/ 2 w 180"/>
                <a:gd name="T55" fmla="*/ 7 h 602"/>
                <a:gd name="T56" fmla="*/ 0 w 180"/>
                <a:gd name="T57" fmla="*/ 12 h 602"/>
                <a:gd name="T58" fmla="*/ 0 w 180"/>
                <a:gd name="T59" fmla="*/ 211 h 602"/>
                <a:gd name="T60" fmla="*/ 180 w 180"/>
                <a:gd name="T61" fmla="*/ 602 h 602"/>
                <a:gd name="T62" fmla="*/ 180 w 180"/>
                <a:gd name="T63" fmla="*/ 15 h 602"/>
                <a:gd name="T64" fmla="*/ 179 w 180"/>
                <a:gd name="T65" fmla="*/ 9 h 602"/>
                <a:gd name="T66" fmla="*/ 176 w 180"/>
                <a:gd name="T67" fmla="*/ 5 h 602"/>
                <a:gd name="T68" fmla="*/ 172 w 180"/>
                <a:gd name="T69" fmla="*/ 2 h 602"/>
                <a:gd name="T70" fmla="*/ 165 w 180"/>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602">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mj-lt"/>
              </a:endParaRPr>
            </a:p>
          </p:txBody>
        </p:sp>
        <p:sp>
          <p:nvSpPr>
            <p:cNvPr id="59" name="Freeform 710">
              <a:extLst>
                <a:ext uri="{FF2B5EF4-FFF2-40B4-BE49-F238E27FC236}">
                  <a16:creationId xmlns:a16="http://schemas.microsoft.com/office/drawing/2014/main" id="{8AA6F9D2-5C11-4285-A4B0-23EFFF22BC80}"/>
                </a:ext>
              </a:extLst>
            </p:cNvPr>
            <p:cNvSpPr>
              <a:spLocks/>
            </p:cNvSpPr>
            <p:nvPr/>
          </p:nvSpPr>
          <p:spPr bwMode="auto">
            <a:xfrm>
              <a:off x="2741613" y="2151063"/>
              <a:ext cx="57150" cy="57150"/>
            </a:xfrm>
            <a:custGeom>
              <a:avLst/>
              <a:gdLst>
                <a:gd name="T0" fmla="*/ 0 w 180"/>
                <a:gd name="T1" fmla="*/ 91 h 182"/>
                <a:gd name="T2" fmla="*/ 0 w 180"/>
                <a:gd name="T3" fmla="*/ 100 h 182"/>
                <a:gd name="T4" fmla="*/ 2 w 180"/>
                <a:gd name="T5" fmla="*/ 110 h 182"/>
                <a:gd name="T6" fmla="*/ 4 w 180"/>
                <a:gd name="T7" fmla="*/ 118 h 182"/>
                <a:gd name="T8" fmla="*/ 7 w 180"/>
                <a:gd name="T9" fmla="*/ 126 h 182"/>
                <a:gd name="T10" fmla="*/ 11 w 180"/>
                <a:gd name="T11" fmla="*/ 134 h 182"/>
                <a:gd name="T12" fmla="*/ 15 w 180"/>
                <a:gd name="T13" fmla="*/ 142 h 182"/>
                <a:gd name="T14" fmla="*/ 20 w 180"/>
                <a:gd name="T15" fmla="*/ 148 h 182"/>
                <a:gd name="T16" fmla="*/ 27 w 180"/>
                <a:gd name="T17" fmla="*/ 155 h 182"/>
                <a:gd name="T18" fmla="*/ 33 w 180"/>
                <a:gd name="T19" fmla="*/ 161 h 182"/>
                <a:gd name="T20" fmla="*/ 40 w 180"/>
                <a:gd name="T21" fmla="*/ 165 h 182"/>
                <a:gd name="T22" fmla="*/ 47 w 180"/>
                <a:gd name="T23" fmla="*/ 171 h 182"/>
                <a:gd name="T24" fmla="*/ 55 w 180"/>
                <a:gd name="T25" fmla="*/ 174 h 182"/>
                <a:gd name="T26" fmla="*/ 63 w 180"/>
                <a:gd name="T27" fmla="*/ 177 h 182"/>
                <a:gd name="T28" fmla="*/ 72 w 180"/>
                <a:gd name="T29" fmla="*/ 179 h 182"/>
                <a:gd name="T30" fmla="*/ 80 w 180"/>
                <a:gd name="T31" fmla="*/ 181 h 182"/>
                <a:gd name="T32" fmla="*/ 90 w 180"/>
                <a:gd name="T33" fmla="*/ 182 h 182"/>
                <a:gd name="T34" fmla="*/ 100 w 180"/>
                <a:gd name="T35" fmla="*/ 181 h 182"/>
                <a:gd name="T36" fmla="*/ 108 w 180"/>
                <a:gd name="T37" fmla="*/ 179 h 182"/>
                <a:gd name="T38" fmla="*/ 117 w 180"/>
                <a:gd name="T39" fmla="*/ 177 h 182"/>
                <a:gd name="T40" fmla="*/ 125 w 180"/>
                <a:gd name="T41" fmla="*/ 174 h 182"/>
                <a:gd name="T42" fmla="*/ 133 w 180"/>
                <a:gd name="T43" fmla="*/ 171 h 182"/>
                <a:gd name="T44" fmla="*/ 140 w 180"/>
                <a:gd name="T45" fmla="*/ 165 h 182"/>
                <a:gd name="T46" fmla="*/ 148 w 180"/>
                <a:gd name="T47" fmla="*/ 161 h 182"/>
                <a:gd name="T48" fmla="*/ 154 w 180"/>
                <a:gd name="T49" fmla="*/ 155 h 182"/>
                <a:gd name="T50" fmla="*/ 160 w 180"/>
                <a:gd name="T51" fmla="*/ 148 h 182"/>
                <a:gd name="T52" fmla="*/ 165 w 180"/>
                <a:gd name="T53" fmla="*/ 142 h 182"/>
                <a:gd name="T54" fmla="*/ 169 w 180"/>
                <a:gd name="T55" fmla="*/ 134 h 182"/>
                <a:gd name="T56" fmla="*/ 174 w 180"/>
                <a:gd name="T57" fmla="*/ 126 h 182"/>
                <a:gd name="T58" fmla="*/ 177 w 180"/>
                <a:gd name="T59" fmla="*/ 118 h 182"/>
                <a:gd name="T60" fmla="*/ 179 w 180"/>
                <a:gd name="T61" fmla="*/ 110 h 182"/>
                <a:gd name="T62" fmla="*/ 180 w 180"/>
                <a:gd name="T63" fmla="*/ 100 h 182"/>
                <a:gd name="T64" fmla="*/ 180 w 180"/>
                <a:gd name="T65" fmla="*/ 91 h 182"/>
                <a:gd name="T66" fmla="*/ 180 w 180"/>
                <a:gd name="T67" fmla="*/ 0 h 182"/>
                <a:gd name="T68" fmla="*/ 0 w 180"/>
                <a:gd name="T69" fmla="*/ 0 h 182"/>
                <a:gd name="T70" fmla="*/ 0 w 180"/>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82">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mj-lt"/>
              </a:endParaRPr>
            </a:p>
          </p:txBody>
        </p:sp>
        <p:sp>
          <p:nvSpPr>
            <p:cNvPr id="60" name="Rectangle 711">
              <a:extLst>
                <a:ext uri="{FF2B5EF4-FFF2-40B4-BE49-F238E27FC236}">
                  <a16:creationId xmlns:a16="http://schemas.microsoft.com/office/drawing/2014/main" id="{972C0779-96D7-4A7C-B110-5886B8B5DF43}"/>
                </a:ext>
              </a:extLst>
            </p:cNvPr>
            <p:cNvSpPr>
              <a:spLocks noChangeArrowheads="1"/>
            </p:cNvSpPr>
            <p:nvPr/>
          </p:nvSpPr>
          <p:spPr bwMode="auto">
            <a:xfrm>
              <a:off x="274161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mj-lt"/>
              </a:endParaRPr>
            </a:p>
          </p:txBody>
        </p:sp>
        <p:sp>
          <p:nvSpPr>
            <p:cNvPr id="61" name="Freeform 712">
              <a:extLst>
                <a:ext uri="{FF2B5EF4-FFF2-40B4-BE49-F238E27FC236}">
                  <a16:creationId xmlns:a16="http://schemas.microsoft.com/office/drawing/2014/main" id="{4533D40B-18F2-4A93-B829-E6C6A0AC582E}"/>
                </a:ext>
              </a:extLst>
            </p:cNvPr>
            <p:cNvSpPr>
              <a:spLocks/>
            </p:cNvSpPr>
            <p:nvPr/>
          </p:nvSpPr>
          <p:spPr bwMode="auto">
            <a:xfrm>
              <a:off x="2765425"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mj-lt"/>
              </a:endParaRPr>
            </a:p>
          </p:txBody>
        </p:sp>
        <p:sp>
          <p:nvSpPr>
            <p:cNvPr id="62" name="Freeform 713">
              <a:extLst>
                <a:ext uri="{FF2B5EF4-FFF2-40B4-BE49-F238E27FC236}">
                  <a16:creationId xmlns:a16="http://schemas.microsoft.com/office/drawing/2014/main" id="{0B3AC97E-B521-48C2-8635-E6E2BFE55FC9}"/>
                </a:ext>
              </a:extLst>
            </p:cNvPr>
            <p:cNvSpPr>
              <a:spLocks/>
            </p:cNvSpPr>
            <p:nvPr/>
          </p:nvSpPr>
          <p:spPr bwMode="auto">
            <a:xfrm>
              <a:off x="2674938" y="2151063"/>
              <a:ext cx="57150" cy="57150"/>
            </a:xfrm>
            <a:custGeom>
              <a:avLst/>
              <a:gdLst>
                <a:gd name="T0" fmla="*/ 0 w 181"/>
                <a:gd name="T1" fmla="*/ 91 h 182"/>
                <a:gd name="T2" fmla="*/ 1 w 181"/>
                <a:gd name="T3" fmla="*/ 100 h 182"/>
                <a:gd name="T4" fmla="*/ 2 w 181"/>
                <a:gd name="T5" fmla="*/ 110 h 182"/>
                <a:gd name="T6" fmla="*/ 4 w 181"/>
                <a:gd name="T7" fmla="*/ 118 h 182"/>
                <a:gd name="T8" fmla="*/ 7 w 181"/>
                <a:gd name="T9" fmla="*/ 126 h 182"/>
                <a:gd name="T10" fmla="*/ 11 w 181"/>
                <a:gd name="T11" fmla="*/ 134 h 182"/>
                <a:gd name="T12" fmla="*/ 16 w 181"/>
                <a:gd name="T13" fmla="*/ 142 h 182"/>
                <a:gd name="T14" fmla="*/ 21 w 181"/>
                <a:gd name="T15" fmla="*/ 148 h 182"/>
                <a:gd name="T16" fmla="*/ 26 w 181"/>
                <a:gd name="T17" fmla="*/ 155 h 182"/>
                <a:gd name="T18" fmla="*/ 33 w 181"/>
                <a:gd name="T19" fmla="*/ 161 h 182"/>
                <a:gd name="T20" fmla="*/ 40 w 181"/>
                <a:gd name="T21" fmla="*/ 165 h 182"/>
                <a:gd name="T22" fmla="*/ 47 w 181"/>
                <a:gd name="T23" fmla="*/ 171 h 182"/>
                <a:gd name="T24" fmla="*/ 55 w 181"/>
                <a:gd name="T25" fmla="*/ 174 h 182"/>
                <a:gd name="T26" fmla="*/ 64 w 181"/>
                <a:gd name="T27" fmla="*/ 177 h 182"/>
                <a:gd name="T28" fmla="*/ 73 w 181"/>
                <a:gd name="T29" fmla="*/ 179 h 182"/>
                <a:gd name="T30" fmla="*/ 81 w 181"/>
                <a:gd name="T31" fmla="*/ 181 h 182"/>
                <a:gd name="T32" fmla="*/ 91 w 181"/>
                <a:gd name="T33" fmla="*/ 182 h 182"/>
                <a:gd name="T34" fmla="*/ 99 w 181"/>
                <a:gd name="T35" fmla="*/ 181 h 182"/>
                <a:gd name="T36" fmla="*/ 109 w 181"/>
                <a:gd name="T37" fmla="*/ 179 h 182"/>
                <a:gd name="T38" fmla="*/ 118 w 181"/>
                <a:gd name="T39" fmla="*/ 177 h 182"/>
                <a:gd name="T40" fmla="*/ 125 w 181"/>
                <a:gd name="T41" fmla="*/ 174 h 182"/>
                <a:gd name="T42" fmla="*/ 134 w 181"/>
                <a:gd name="T43" fmla="*/ 171 h 182"/>
                <a:gd name="T44" fmla="*/ 141 w 181"/>
                <a:gd name="T45" fmla="*/ 165 h 182"/>
                <a:gd name="T46" fmla="*/ 148 w 181"/>
                <a:gd name="T47" fmla="*/ 161 h 182"/>
                <a:gd name="T48" fmla="*/ 154 w 181"/>
                <a:gd name="T49" fmla="*/ 155 h 182"/>
                <a:gd name="T50" fmla="*/ 161 w 181"/>
                <a:gd name="T51" fmla="*/ 148 h 182"/>
                <a:gd name="T52" fmla="*/ 165 w 181"/>
                <a:gd name="T53" fmla="*/ 142 h 182"/>
                <a:gd name="T54" fmla="*/ 170 w 181"/>
                <a:gd name="T55" fmla="*/ 134 h 182"/>
                <a:gd name="T56" fmla="*/ 173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mj-lt"/>
              </a:endParaRPr>
            </a:p>
          </p:txBody>
        </p:sp>
        <p:sp>
          <p:nvSpPr>
            <p:cNvPr id="63" name="Freeform 714">
              <a:extLst>
                <a:ext uri="{FF2B5EF4-FFF2-40B4-BE49-F238E27FC236}">
                  <a16:creationId xmlns:a16="http://schemas.microsoft.com/office/drawing/2014/main" id="{7F864FC8-AB3C-49D8-83BB-14DA025641EE}"/>
                </a:ext>
              </a:extLst>
            </p:cNvPr>
            <p:cNvSpPr>
              <a:spLocks/>
            </p:cNvSpPr>
            <p:nvPr/>
          </p:nvSpPr>
          <p:spPr bwMode="auto">
            <a:xfrm>
              <a:off x="2674938" y="1920875"/>
              <a:ext cx="57150" cy="192088"/>
            </a:xfrm>
            <a:custGeom>
              <a:avLst/>
              <a:gdLst>
                <a:gd name="T0" fmla="*/ 163 w 181"/>
                <a:gd name="T1" fmla="*/ 0 h 602"/>
                <a:gd name="T2" fmla="*/ 157 w 181"/>
                <a:gd name="T3" fmla="*/ 3 h 602"/>
                <a:gd name="T4" fmla="*/ 153 w 181"/>
                <a:gd name="T5" fmla="*/ 7 h 602"/>
                <a:gd name="T6" fmla="*/ 151 w 181"/>
                <a:gd name="T7" fmla="*/ 12 h 602"/>
                <a:gd name="T8" fmla="*/ 151 w 181"/>
                <a:gd name="T9" fmla="*/ 211 h 602"/>
                <a:gd name="T10" fmla="*/ 150 w 181"/>
                <a:gd name="T11" fmla="*/ 222 h 602"/>
                <a:gd name="T12" fmla="*/ 146 w 181"/>
                <a:gd name="T13" fmla="*/ 234 h 602"/>
                <a:gd name="T14" fmla="*/ 140 w 181"/>
                <a:gd name="T15" fmla="*/ 245 h 602"/>
                <a:gd name="T16" fmla="*/ 133 w 181"/>
                <a:gd name="T17" fmla="*/ 254 h 602"/>
                <a:gd name="T18" fmla="*/ 124 w 181"/>
                <a:gd name="T19" fmla="*/ 261 h 602"/>
                <a:gd name="T20" fmla="*/ 113 w 181"/>
                <a:gd name="T21" fmla="*/ 266 h 602"/>
                <a:gd name="T22" fmla="*/ 103 w 181"/>
                <a:gd name="T23" fmla="*/ 270 h 602"/>
                <a:gd name="T24" fmla="*/ 91 w 181"/>
                <a:gd name="T25" fmla="*/ 271 h 602"/>
                <a:gd name="T26" fmla="*/ 78 w 181"/>
                <a:gd name="T27" fmla="*/ 270 h 602"/>
                <a:gd name="T28" fmla="*/ 67 w 181"/>
                <a:gd name="T29" fmla="*/ 266 h 602"/>
                <a:gd name="T30" fmla="*/ 57 w 181"/>
                <a:gd name="T31" fmla="*/ 261 h 602"/>
                <a:gd name="T32" fmla="*/ 48 w 181"/>
                <a:gd name="T33" fmla="*/ 254 h 602"/>
                <a:gd name="T34" fmla="*/ 40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3 w 181"/>
                <a:gd name="T47" fmla="*/ 3 h 602"/>
                <a:gd name="T48" fmla="*/ 18 w 181"/>
                <a:gd name="T49" fmla="*/ 0 h 602"/>
                <a:gd name="T50" fmla="*/ 13 w 181"/>
                <a:gd name="T51" fmla="*/ 0 h 602"/>
                <a:gd name="T52" fmla="*/ 7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1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mj-lt"/>
              </a:endParaRPr>
            </a:p>
          </p:txBody>
        </p:sp>
        <p:sp>
          <p:nvSpPr>
            <p:cNvPr id="64" name="Rectangle 715">
              <a:extLst>
                <a:ext uri="{FF2B5EF4-FFF2-40B4-BE49-F238E27FC236}">
                  <a16:creationId xmlns:a16="http://schemas.microsoft.com/office/drawing/2014/main" id="{F62F4F23-3E58-4391-99F6-14D56BFAABEA}"/>
                </a:ext>
              </a:extLst>
            </p:cNvPr>
            <p:cNvSpPr>
              <a:spLocks noChangeArrowheads="1"/>
            </p:cNvSpPr>
            <p:nvPr/>
          </p:nvSpPr>
          <p:spPr bwMode="auto">
            <a:xfrm>
              <a:off x="2674938"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mj-lt"/>
              </a:endParaRPr>
            </a:p>
          </p:txBody>
        </p:sp>
        <p:sp>
          <p:nvSpPr>
            <p:cNvPr id="65" name="Freeform 716">
              <a:extLst>
                <a:ext uri="{FF2B5EF4-FFF2-40B4-BE49-F238E27FC236}">
                  <a16:creationId xmlns:a16="http://schemas.microsoft.com/office/drawing/2014/main" id="{66455EB6-E255-40C5-AFB5-4353F1040930}"/>
                </a:ext>
              </a:extLst>
            </p:cNvPr>
            <p:cNvSpPr>
              <a:spLocks/>
            </p:cNvSpPr>
            <p:nvPr/>
          </p:nvSpPr>
          <p:spPr bwMode="auto">
            <a:xfrm>
              <a:off x="2698750" y="1930400"/>
              <a:ext cx="9525" cy="57150"/>
            </a:xfrm>
            <a:custGeom>
              <a:avLst/>
              <a:gdLst>
                <a:gd name="T0" fmla="*/ 15 w 30"/>
                <a:gd name="T1" fmla="*/ 181 h 181"/>
                <a:gd name="T2" fmla="*/ 17 w 30"/>
                <a:gd name="T3" fmla="*/ 181 h 181"/>
                <a:gd name="T4" fmla="*/ 20 w 30"/>
                <a:gd name="T5" fmla="*/ 180 h 181"/>
                <a:gd name="T6" fmla="*/ 22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2 w 30"/>
                <a:gd name="T29" fmla="*/ 3 h 181"/>
                <a:gd name="T30" fmla="*/ 20 w 30"/>
                <a:gd name="T31" fmla="*/ 2 h 181"/>
                <a:gd name="T32" fmla="*/ 17 w 30"/>
                <a:gd name="T33" fmla="*/ 0 h 181"/>
                <a:gd name="T34" fmla="*/ 15 w 30"/>
                <a:gd name="T35" fmla="*/ 0 h 181"/>
                <a:gd name="T36" fmla="*/ 12 w 30"/>
                <a:gd name="T37" fmla="*/ 0 h 181"/>
                <a:gd name="T38" fmla="*/ 8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8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mj-lt"/>
              </a:endParaRPr>
            </a:p>
          </p:txBody>
        </p:sp>
        <p:sp>
          <p:nvSpPr>
            <p:cNvPr id="66" name="Freeform 717">
              <a:extLst>
                <a:ext uri="{FF2B5EF4-FFF2-40B4-BE49-F238E27FC236}">
                  <a16:creationId xmlns:a16="http://schemas.microsoft.com/office/drawing/2014/main" id="{ACB7783E-196C-43E0-BB10-D454ACB8E398}"/>
                </a:ext>
              </a:extLst>
            </p:cNvPr>
            <p:cNvSpPr>
              <a:spLocks/>
            </p:cNvSpPr>
            <p:nvPr/>
          </p:nvSpPr>
          <p:spPr bwMode="auto">
            <a:xfrm>
              <a:off x="2608263" y="1920875"/>
              <a:ext cx="57150" cy="192088"/>
            </a:xfrm>
            <a:custGeom>
              <a:avLst/>
              <a:gdLst>
                <a:gd name="T0" fmla="*/ 162 w 181"/>
                <a:gd name="T1" fmla="*/ 0 h 602"/>
                <a:gd name="T2" fmla="*/ 157 w 181"/>
                <a:gd name="T3" fmla="*/ 3 h 602"/>
                <a:gd name="T4" fmla="*/ 154 w 181"/>
                <a:gd name="T5" fmla="*/ 7 h 602"/>
                <a:gd name="T6" fmla="*/ 152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2 w 181"/>
                <a:gd name="T23" fmla="*/ 270 h 602"/>
                <a:gd name="T24" fmla="*/ 91 w 181"/>
                <a:gd name="T25" fmla="*/ 271 h 602"/>
                <a:gd name="T26" fmla="*/ 79 w 181"/>
                <a:gd name="T27" fmla="*/ 270 h 602"/>
                <a:gd name="T28" fmla="*/ 67 w 181"/>
                <a:gd name="T29" fmla="*/ 266 h 602"/>
                <a:gd name="T30" fmla="*/ 57 w 181"/>
                <a:gd name="T31" fmla="*/ 261 h 602"/>
                <a:gd name="T32" fmla="*/ 48 w 181"/>
                <a:gd name="T33" fmla="*/ 254 h 602"/>
                <a:gd name="T34" fmla="*/ 41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9 w 181"/>
                <a:gd name="T49" fmla="*/ 0 h 602"/>
                <a:gd name="T50" fmla="*/ 12 w 181"/>
                <a:gd name="T51" fmla="*/ 0 h 602"/>
                <a:gd name="T52" fmla="*/ 7 w 181"/>
                <a:gd name="T53" fmla="*/ 3 h 602"/>
                <a:gd name="T54" fmla="*/ 3 w 181"/>
                <a:gd name="T55" fmla="*/ 7 h 602"/>
                <a:gd name="T56" fmla="*/ 0 w 181"/>
                <a:gd name="T57" fmla="*/ 12 h 602"/>
                <a:gd name="T58" fmla="*/ 0 w 181"/>
                <a:gd name="T59" fmla="*/ 211 h 602"/>
                <a:gd name="T60" fmla="*/ 181 w 181"/>
                <a:gd name="T61" fmla="*/ 602 h 602"/>
                <a:gd name="T62" fmla="*/ 181 w 181"/>
                <a:gd name="T63" fmla="*/ 15 h 602"/>
                <a:gd name="T64" fmla="*/ 180 w 181"/>
                <a:gd name="T65" fmla="*/ 9 h 602"/>
                <a:gd name="T66" fmla="*/ 176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mj-lt"/>
              </a:endParaRPr>
            </a:p>
          </p:txBody>
        </p:sp>
        <p:sp>
          <p:nvSpPr>
            <p:cNvPr id="67" name="Rectangle 718">
              <a:extLst>
                <a:ext uri="{FF2B5EF4-FFF2-40B4-BE49-F238E27FC236}">
                  <a16:creationId xmlns:a16="http://schemas.microsoft.com/office/drawing/2014/main" id="{CB587A79-A690-4BE1-9A7B-D4D179008449}"/>
                </a:ext>
              </a:extLst>
            </p:cNvPr>
            <p:cNvSpPr>
              <a:spLocks noChangeArrowheads="1"/>
            </p:cNvSpPr>
            <p:nvPr/>
          </p:nvSpPr>
          <p:spPr bwMode="auto">
            <a:xfrm>
              <a:off x="260826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mj-lt"/>
              </a:endParaRPr>
            </a:p>
          </p:txBody>
        </p:sp>
        <p:sp>
          <p:nvSpPr>
            <p:cNvPr id="68" name="Freeform 719">
              <a:extLst>
                <a:ext uri="{FF2B5EF4-FFF2-40B4-BE49-F238E27FC236}">
                  <a16:creationId xmlns:a16="http://schemas.microsoft.com/office/drawing/2014/main" id="{9B27E552-9858-46C0-912C-4365788798C8}"/>
                </a:ext>
              </a:extLst>
            </p:cNvPr>
            <p:cNvSpPr>
              <a:spLocks/>
            </p:cNvSpPr>
            <p:nvPr/>
          </p:nvSpPr>
          <p:spPr bwMode="auto">
            <a:xfrm>
              <a:off x="2608263" y="2151063"/>
              <a:ext cx="57150" cy="57150"/>
            </a:xfrm>
            <a:custGeom>
              <a:avLst/>
              <a:gdLst>
                <a:gd name="T0" fmla="*/ 0 w 181"/>
                <a:gd name="T1" fmla="*/ 91 h 182"/>
                <a:gd name="T2" fmla="*/ 0 w 181"/>
                <a:gd name="T3" fmla="*/ 100 h 182"/>
                <a:gd name="T4" fmla="*/ 3 w 181"/>
                <a:gd name="T5" fmla="*/ 110 h 182"/>
                <a:gd name="T6" fmla="*/ 5 w 181"/>
                <a:gd name="T7" fmla="*/ 118 h 182"/>
                <a:gd name="T8" fmla="*/ 8 w 181"/>
                <a:gd name="T9" fmla="*/ 126 h 182"/>
                <a:gd name="T10" fmla="*/ 11 w 181"/>
                <a:gd name="T11" fmla="*/ 134 h 182"/>
                <a:gd name="T12" fmla="*/ 15 w 181"/>
                <a:gd name="T13" fmla="*/ 142 h 182"/>
                <a:gd name="T14" fmla="*/ 21 w 181"/>
                <a:gd name="T15" fmla="*/ 148 h 182"/>
                <a:gd name="T16" fmla="*/ 27 w 181"/>
                <a:gd name="T17" fmla="*/ 155 h 182"/>
                <a:gd name="T18" fmla="*/ 34 w 181"/>
                <a:gd name="T19" fmla="*/ 161 h 182"/>
                <a:gd name="T20" fmla="*/ 40 w 181"/>
                <a:gd name="T21" fmla="*/ 165 h 182"/>
                <a:gd name="T22" fmla="*/ 48 w 181"/>
                <a:gd name="T23" fmla="*/ 171 h 182"/>
                <a:gd name="T24" fmla="*/ 55 w 181"/>
                <a:gd name="T25" fmla="*/ 174 h 182"/>
                <a:gd name="T26" fmla="*/ 64 w 181"/>
                <a:gd name="T27" fmla="*/ 177 h 182"/>
                <a:gd name="T28" fmla="*/ 72 w 181"/>
                <a:gd name="T29" fmla="*/ 179 h 182"/>
                <a:gd name="T30" fmla="*/ 82 w 181"/>
                <a:gd name="T31" fmla="*/ 181 h 182"/>
                <a:gd name="T32" fmla="*/ 91 w 181"/>
                <a:gd name="T33" fmla="*/ 182 h 182"/>
                <a:gd name="T34" fmla="*/ 100 w 181"/>
                <a:gd name="T35" fmla="*/ 181 h 182"/>
                <a:gd name="T36" fmla="*/ 109 w 181"/>
                <a:gd name="T37" fmla="*/ 179 h 182"/>
                <a:gd name="T38" fmla="*/ 117 w 181"/>
                <a:gd name="T39" fmla="*/ 177 h 182"/>
                <a:gd name="T40" fmla="*/ 126 w 181"/>
                <a:gd name="T41" fmla="*/ 174 h 182"/>
                <a:gd name="T42" fmla="*/ 133 w 181"/>
                <a:gd name="T43" fmla="*/ 171 h 182"/>
                <a:gd name="T44" fmla="*/ 141 w 181"/>
                <a:gd name="T45" fmla="*/ 165 h 182"/>
                <a:gd name="T46" fmla="*/ 148 w 181"/>
                <a:gd name="T47" fmla="*/ 161 h 182"/>
                <a:gd name="T48" fmla="*/ 155 w 181"/>
                <a:gd name="T49" fmla="*/ 155 h 182"/>
                <a:gd name="T50" fmla="*/ 160 w 181"/>
                <a:gd name="T51" fmla="*/ 148 h 182"/>
                <a:gd name="T52" fmla="*/ 166 w 181"/>
                <a:gd name="T53" fmla="*/ 142 h 182"/>
                <a:gd name="T54" fmla="*/ 170 w 181"/>
                <a:gd name="T55" fmla="*/ 134 h 182"/>
                <a:gd name="T56" fmla="*/ 174 w 181"/>
                <a:gd name="T57" fmla="*/ 126 h 182"/>
                <a:gd name="T58" fmla="*/ 177 w 181"/>
                <a:gd name="T59" fmla="*/ 118 h 182"/>
                <a:gd name="T60" fmla="*/ 180 w 181"/>
                <a:gd name="T61" fmla="*/ 110 h 182"/>
                <a:gd name="T62" fmla="*/ 181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mj-lt"/>
              </a:endParaRPr>
            </a:p>
          </p:txBody>
        </p:sp>
        <p:sp>
          <p:nvSpPr>
            <p:cNvPr id="69" name="Freeform 720">
              <a:extLst>
                <a:ext uri="{FF2B5EF4-FFF2-40B4-BE49-F238E27FC236}">
                  <a16:creationId xmlns:a16="http://schemas.microsoft.com/office/drawing/2014/main" id="{445A4A3C-20C5-4624-9209-D11A75CEC9B9}"/>
                </a:ext>
              </a:extLst>
            </p:cNvPr>
            <p:cNvSpPr>
              <a:spLocks/>
            </p:cNvSpPr>
            <p:nvPr/>
          </p:nvSpPr>
          <p:spPr bwMode="auto">
            <a:xfrm>
              <a:off x="263207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7 w 30"/>
                <a:gd name="T11" fmla="*/ 174 h 181"/>
                <a:gd name="T12" fmla="*/ 28 w 30"/>
                <a:gd name="T13" fmla="*/ 172 h 181"/>
                <a:gd name="T14" fmla="*/ 30 w 30"/>
                <a:gd name="T15" fmla="*/ 169 h 181"/>
                <a:gd name="T16" fmla="*/ 30 w 30"/>
                <a:gd name="T17" fmla="*/ 166 h 181"/>
                <a:gd name="T18" fmla="*/ 30 w 30"/>
                <a:gd name="T19" fmla="*/ 16 h 181"/>
                <a:gd name="T20" fmla="*/ 30 w 30"/>
                <a:gd name="T21" fmla="*/ 12 h 181"/>
                <a:gd name="T22" fmla="*/ 28 w 30"/>
                <a:gd name="T23" fmla="*/ 9 h 181"/>
                <a:gd name="T24" fmla="*/ 27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1 w 30"/>
                <a:gd name="T37" fmla="*/ 0 h 181"/>
                <a:gd name="T38" fmla="*/ 9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9 w 30"/>
                <a:gd name="T65" fmla="*/ 180 h 181"/>
                <a:gd name="T66" fmla="*/ 11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mj-lt"/>
              </a:endParaRPr>
            </a:p>
          </p:txBody>
        </p:sp>
      </p:grpSp>
      <p:sp>
        <p:nvSpPr>
          <p:cNvPr id="70"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6963181" y="2902974"/>
            <a:ext cx="380334" cy="380334"/>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b="1" dirty="0">
              <a:latin typeface="+mj-lt"/>
            </a:endParaRPr>
          </a:p>
        </p:txBody>
      </p:sp>
      <p:sp>
        <p:nvSpPr>
          <p:cNvPr id="71" name="Freeform 3850" descr="Icon of lightning. ">
            <a:extLst>
              <a:ext uri="{FF2B5EF4-FFF2-40B4-BE49-F238E27FC236}">
                <a16:creationId xmlns:a16="http://schemas.microsoft.com/office/drawing/2014/main" id="{4F438411-AB3F-41D1-B7B0-3BD67465A272}"/>
              </a:ext>
            </a:extLst>
          </p:cNvPr>
          <p:cNvSpPr>
            <a:spLocks/>
          </p:cNvSpPr>
          <p:nvPr/>
        </p:nvSpPr>
        <p:spPr bwMode="auto">
          <a:xfrm>
            <a:off x="4904481" y="4108092"/>
            <a:ext cx="268346" cy="380334"/>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b="1" dirty="0">
              <a:latin typeface="+mj-lt"/>
            </a:endParaRPr>
          </a:p>
        </p:txBody>
      </p:sp>
      <p:sp>
        <p:nvSpPr>
          <p:cNvPr id="72"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6257227" y="4108092"/>
            <a:ext cx="382447" cy="380334"/>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b="1" dirty="0">
              <a:latin typeface="+mj-lt"/>
            </a:endParaRPr>
          </a:p>
        </p:txBody>
      </p:sp>
      <p:grpSp>
        <p:nvGrpSpPr>
          <p:cNvPr id="73" name="Group 72" descr="Icon of computer monitors. ">
            <a:extLst>
              <a:ext uri="{FF2B5EF4-FFF2-40B4-BE49-F238E27FC236}">
                <a16:creationId xmlns:a16="http://schemas.microsoft.com/office/drawing/2014/main" id="{6C60D8E2-BC37-4164-84A8-5B32D836BEC3}"/>
              </a:ext>
            </a:extLst>
          </p:cNvPr>
          <p:cNvGrpSpPr/>
          <p:nvPr/>
        </p:nvGrpSpPr>
        <p:grpSpPr>
          <a:xfrm>
            <a:off x="7667022" y="4107036"/>
            <a:ext cx="382447" cy="382446"/>
            <a:chOff x="879475" y="5100638"/>
            <a:chExt cx="287338" cy="287337"/>
          </a:xfrm>
          <a:solidFill>
            <a:schemeClr val="accent4">
              <a:lumMod val="75000"/>
            </a:schemeClr>
          </a:solidFill>
        </p:grpSpPr>
        <p:sp>
          <p:nvSpPr>
            <p:cNvPr id="74" name="Freeform 1636">
              <a:extLst>
                <a:ext uri="{FF2B5EF4-FFF2-40B4-BE49-F238E27FC236}">
                  <a16:creationId xmlns:a16="http://schemas.microsoft.com/office/drawing/2014/main" id="{69FF00E7-041A-4CE9-A6E6-F43110659DE0}"/>
                </a:ext>
              </a:extLst>
            </p:cNvPr>
            <p:cNvSpPr>
              <a:spLocks/>
            </p:cNvSpPr>
            <p:nvPr/>
          </p:nvSpPr>
          <p:spPr bwMode="auto">
            <a:xfrm>
              <a:off x="908050" y="5233988"/>
              <a:ext cx="38100" cy="9525"/>
            </a:xfrm>
            <a:custGeom>
              <a:avLst/>
              <a:gdLst>
                <a:gd name="T0" fmla="*/ 105 w 121"/>
                <a:gd name="T1" fmla="*/ 0 h 30"/>
                <a:gd name="T2" fmla="*/ 15 w 121"/>
                <a:gd name="T3" fmla="*/ 0 h 30"/>
                <a:gd name="T4" fmla="*/ 13 w 121"/>
                <a:gd name="T5" fmla="*/ 0 h 30"/>
                <a:gd name="T6" fmla="*/ 9 w 121"/>
                <a:gd name="T7" fmla="*/ 1 h 30"/>
                <a:gd name="T8" fmla="*/ 7 w 121"/>
                <a:gd name="T9" fmla="*/ 2 h 30"/>
                <a:gd name="T10" fmla="*/ 5 w 121"/>
                <a:gd name="T11" fmla="*/ 4 h 30"/>
                <a:gd name="T12" fmla="*/ 3 w 121"/>
                <a:gd name="T13" fmla="*/ 6 h 30"/>
                <a:gd name="T14" fmla="*/ 2 w 121"/>
                <a:gd name="T15" fmla="*/ 9 h 30"/>
                <a:gd name="T16" fmla="*/ 0 w 121"/>
                <a:gd name="T17" fmla="*/ 12 h 30"/>
                <a:gd name="T18" fmla="*/ 0 w 121"/>
                <a:gd name="T19" fmla="*/ 14 h 30"/>
                <a:gd name="T20" fmla="*/ 0 w 121"/>
                <a:gd name="T21" fmla="*/ 17 h 30"/>
                <a:gd name="T22" fmla="*/ 2 w 121"/>
                <a:gd name="T23" fmla="*/ 21 h 30"/>
                <a:gd name="T24" fmla="*/ 3 w 121"/>
                <a:gd name="T25" fmla="*/ 23 h 30"/>
                <a:gd name="T26" fmla="*/ 5 w 121"/>
                <a:gd name="T27" fmla="*/ 25 h 30"/>
                <a:gd name="T28" fmla="*/ 7 w 121"/>
                <a:gd name="T29" fmla="*/ 27 h 30"/>
                <a:gd name="T30" fmla="*/ 9 w 121"/>
                <a:gd name="T31" fmla="*/ 29 h 30"/>
                <a:gd name="T32" fmla="*/ 13 w 121"/>
                <a:gd name="T33" fmla="*/ 30 h 30"/>
                <a:gd name="T34" fmla="*/ 15 w 121"/>
                <a:gd name="T35" fmla="*/ 30 h 30"/>
                <a:gd name="T36" fmla="*/ 105 w 121"/>
                <a:gd name="T37" fmla="*/ 30 h 30"/>
                <a:gd name="T38" fmla="*/ 109 w 121"/>
                <a:gd name="T39" fmla="*/ 30 h 30"/>
                <a:gd name="T40" fmla="*/ 111 w 121"/>
                <a:gd name="T41" fmla="*/ 29 h 30"/>
                <a:gd name="T42" fmla="*/ 114 w 121"/>
                <a:gd name="T43" fmla="*/ 27 h 30"/>
                <a:gd name="T44" fmla="*/ 117 w 121"/>
                <a:gd name="T45" fmla="*/ 25 h 30"/>
                <a:gd name="T46" fmla="*/ 118 w 121"/>
                <a:gd name="T47" fmla="*/ 23 h 30"/>
                <a:gd name="T48" fmla="*/ 120 w 121"/>
                <a:gd name="T49" fmla="*/ 21 h 30"/>
                <a:gd name="T50" fmla="*/ 121 w 121"/>
                <a:gd name="T51" fmla="*/ 17 h 30"/>
                <a:gd name="T52" fmla="*/ 121 w 121"/>
                <a:gd name="T53" fmla="*/ 14 h 30"/>
                <a:gd name="T54" fmla="*/ 121 w 121"/>
                <a:gd name="T55" fmla="*/ 12 h 30"/>
                <a:gd name="T56" fmla="*/ 120 w 121"/>
                <a:gd name="T57" fmla="*/ 9 h 30"/>
                <a:gd name="T58" fmla="*/ 118 w 121"/>
                <a:gd name="T59" fmla="*/ 6 h 30"/>
                <a:gd name="T60" fmla="*/ 117 w 121"/>
                <a:gd name="T61" fmla="*/ 4 h 30"/>
                <a:gd name="T62" fmla="*/ 114 w 121"/>
                <a:gd name="T63" fmla="*/ 2 h 30"/>
                <a:gd name="T64" fmla="*/ 111 w 121"/>
                <a:gd name="T65" fmla="*/ 1 h 30"/>
                <a:gd name="T66" fmla="*/ 109 w 121"/>
                <a:gd name="T67" fmla="*/ 0 h 30"/>
                <a:gd name="T68" fmla="*/ 105 w 12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30">
                  <a:moveTo>
                    <a:pt x="105" y="0"/>
                  </a:moveTo>
                  <a:lnTo>
                    <a:pt x="15" y="0"/>
                  </a:lnTo>
                  <a:lnTo>
                    <a:pt x="13" y="0"/>
                  </a:lnTo>
                  <a:lnTo>
                    <a:pt x="9" y="1"/>
                  </a:lnTo>
                  <a:lnTo>
                    <a:pt x="7" y="2"/>
                  </a:lnTo>
                  <a:lnTo>
                    <a:pt x="5" y="4"/>
                  </a:lnTo>
                  <a:lnTo>
                    <a:pt x="3" y="6"/>
                  </a:lnTo>
                  <a:lnTo>
                    <a:pt x="2" y="9"/>
                  </a:lnTo>
                  <a:lnTo>
                    <a:pt x="0" y="12"/>
                  </a:lnTo>
                  <a:lnTo>
                    <a:pt x="0" y="14"/>
                  </a:lnTo>
                  <a:lnTo>
                    <a:pt x="0" y="17"/>
                  </a:lnTo>
                  <a:lnTo>
                    <a:pt x="2" y="21"/>
                  </a:lnTo>
                  <a:lnTo>
                    <a:pt x="3" y="23"/>
                  </a:lnTo>
                  <a:lnTo>
                    <a:pt x="5" y="25"/>
                  </a:lnTo>
                  <a:lnTo>
                    <a:pt x="7" y="27"/>
                  </a:lnTo>
                  <a:lnTo>
                    <a:pt x="9" y="29"/>
                  </a:lnTo>
                  <a:lnTo>
                    <a:pt x="13" y="30"/>
                  </a:lnTo>
                  <a:lnTo>
                    <a:pt x="15" y="30"/>
                  </a:lnTo>
                  <a:lnTo>
                    <a:pt x="105" y="30"/>
                  </a:lnTo>
                  <a:lnTo>
                    <a:pt x="109" y="30"/>
                  </a:lnTo>
                  <a:lnTo>
                    <a:pt x="111" y="29"/>
                  </a:lnTo>
                  <a:lnTo>
                    <a:pt x="114" y="27"/>
                  </a:lnTo>
                  <a:lnTo>
                    <a:pt x="117" y="25"/>
                  </a:lnTo>
                  <a:lnTo>
                    <a:pt x="118" y="23"/>
                  </a:lnTo>
                  <a:lnTo>
                    <a:pt x="120" y="21"/>
                  </a:lnTo>
                  <a:lnTo>
                    <a:pt x="121" y="17"/>
                  </a:lnTo>
                  <a:lnTo>
                    <a:pt x="121" y="14"/>
                  </a:lnTo>
                  <a:lnTo>
                    <a:pt x="121" y="12"/>
                  </a:lnTo>
                  <a:lnTo>
                    <a:pt x="120" y="9"/>
                  </a:lnTo>
                  <a:lnTo>
                    <a:pt x="118" y="6"/>
                  </a:lnTo>
                  <a:lnTo>
                    <a:pt x="117"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mj-lt"/>
              </a:endParaRPr>
            </a:p>
          </p:txBody>
        </p:sp>
        <p:sp>
          <p:nvSpPr>
            <p:cNvPr id="75" name="Freeform 1637">
              <a:extLst>
                <a:ext uri="{FF2B5EF4-FFF2-40B4-BE49-F238E27FC236}">
                  <a16:creationId xmlns:a16="http://schemas.microsoft.com/office/drawing/2014/main" id="{81654380-670A-482D-81FB-A4FFEA61023A}"/>
                </a:ext>
              </a:extLst>
            </p:cNvPr>
            <p:cNvSpPr>
              <a:spLocks/>
            </p:cNvSpPr>
            <p:nvPr/>
          </p:nvSpPr>
          <p:spPr bwMode="auto">
            <a:xfrm>
              <a:off x="879475" y="5100638"/>
              <a:ext cx="153988" cy="85725"/>
            </a:xfrm>
            <a:custGeom>
              <a:avLst/>
              <a:gdLst>
                <a:gd name="T0" fmla="*/ 482 w 482"/>
                <a:gd name="T1" fmla="*/ 60 h 271"/>
                <a:gd name="T2" fmla="*/ 482 w 482"/>
                <a:gd name="T3" fmla="*/ 54 h 271"/>
                <a:gd name="T4" fmla="*/ 481 w 482"/>
                <a:gd name="T5" fmla="*/ 48 h 271"/>
                <a:gd name="T6" fmla="*/ 480 w 482"/>
                <a:gd name="T7" fmla="*/ 42 h 271"/>
                <a:gd name="T8" fmla="*/ 478 w 482"/>
                <a:gd name="T9" fmla="*/ 37 h 271"/>
                <a:gd name="T10" fmla="*/ 475 w 482"/>
                <a:gd name="T11" fmla="*/ 31 h 271"/>
                <a:gd name="T12" fmla="*/ 472 w 482"/>
                <a:gd name="T13" fmla="*/ 27 h 271"/>
                <a:gd name="T14" fmla="*/ 469 w 482"/>
                <a:gd name="T15" fmla="*/ 22 h 271"/>
                <a:gd name="T16" fmla="*/ 464 w 482"/>
                <a:gd name="T17" fmla="*/ 18 h 271"/>
                <a:gd name="T18" fmla="*/ 460 w 482"/>
                <a:gd name="T19" fmla="*/ 13 h 271"/>
                <a:gd name="T20" fmla="*/ 455 w 482"/>
                <a:gd name="T21" fmla="*/ 10 h 271"/>
                <a:gd name="T22" fmla="*/ 451 w 482"/>
                <a:gd name="T23" fmla="*/ 7 h 271"/>
                <a:gd name="T24" fmla="*/ 445 w 482"/>
                <a:gd name="T25" fmla="*/ 5 h 271"/>
                <a:gd name="T26" fmla="*/ 440 w 482"/>
                <a:gd name="T27" fmla="*/ 2 h 271"/>
                <a:gd name="T28" fmla="*/ 434 w 482"/>
                <a:gd name="T29" fmla="*/ 1 h 271"/>
                <a:gd name="T30" fmla="*/ 428 w 482"/>
                <a:gd name="T31" fmla="*/ 0 h 271"/>
                <a:gd name="T32" fmla="*/ 422 w 482"/>
                <a:gd name="T33" fmla="*/ 0 h 271"/>
                <a:gd name="T34" fmla="*/ 59 w 482"/>
                <a:gd name="T35" fmla="*/ 0 h 271"/>
                <a:gd name="T36" fmla="*/ 54 w 482"/>
                <a:gd name="T37" fmla="*/ 0 h 271"/>
                <a:gd name="T38" fmla="*/ 47 w 482"/>
                <a:gd name="T39" fmla="*/ 1 h 271"/>
                <a:gd name="T40" fmla="*/ 42 w 482"/>
                <a:gd name="T41" fmla="*/ 2 h 271"/>
                <a:gd name="T42" fmla="*/ 36 w 482"/>
                <a:gd name="T43" fmla="*/ 5 h 271"/>
                <a:gd name="T44" fmla="*/ 31 w 482"/>
                <a:gd name="T45" fmla="*/ 7 h 271"/>
                <a:gd name="T46" fmla="*/ 26 w 482"/>
                <a:gd name="T47" fmla="*/ 10 h 271"/>
                <a:gd name="T48" fmla="*/ 22 w 482"/>
                <a:gd name="T49" fmla="*/ 13 h 271"/>
                <a:gd name="T50" fmla="*/ 17 w 482"/>
                <a:gd name="T51" fmla="*/ 18 h 271"/>
                <a:gd name="T52" fmla="*/ 13 w 482"/>
                <a:gd name="T53" fmla="*/ 22 h 271"/>
                <a:gd name="T54" fmla="*/ 10 w 482"/>
                <a:gd name="T55" fmla="*/ 27 h 271"/>
                <a:gd name="T56" fmla="*/ 6 w 482"/>
                <a:gd name="T57" fmla="*/ 31 h 271"/>
                <a:gd name="T58" fmla="*/ 4 w 482"/>
                <a:gd name="T59" fmla="*/ 37 h 271"/>
                <a:gd name="T60" fmla="*/ 2 w 482"/>
                <a:gd name="T61" fmla="*/ 42 h 271"/>
                <a:gd name="T62" fmla="*/ 1 w 482"/>
                <a:gd name="T63" fmla="*/ 48 h 271"/>
                <a:gd name="T64" fmla="*/ 0 w 482"/>
                <a:gd name="T65" fmla="*/ 54 h 271"/>
                <a:gd name="T66" fmla="*/ 0 w 482"/>
                <a:gd name="T67" fmla="*/ 60 h 271"/>
                <a:gd name="T68" fmla="*/ 0 w 482"/>
                <a:gd name="T69" fmla="*/ 271 h 271"/>
                <a:gd name="T70" fmla="*/ 482 w 482"/>
                <a:gd name="T71" fmla="*/ 271 h 271"/>
                <a:gd name="T72" fmla="*/ 482 w 482"/>
                <a:gd name="T73" fmla="*/ 6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2" h="271">
                  <a:moveTo>
                    <a:pt x="482" y="60"/>
                  </a:moveTo>
                  <a:lnTo>
                    <a:pt x="482" y="54"/>
                  </a:lnTo>
                  <a:lnTo>
                    <a:pt x="481" y="48"/>
                  </a:lnTo>
                  <a:lnTo>
                    <a:pt x="480" y="42"/>
                  </a:lnTo>
                  <a:lnTo>
                    <a:pt x="478" y="37"/>
                  </a:lnTo>
                  <a:lnTo>
                    <a:pt x="475" y="31"/>
                  </a:lnTo>
                  <a:lnTo>
                    <a:pt x="472" y="27"/>
                  </a:lnTo>
                  <a:lnTo>
                    <a:pt x="469" y="22"/>
                  </a:lnTo>
                  <a:lnTo>
                    <a:pt x="464" y="18"/>
                  </a:lnTo>
                  <a:lnTo>
                    <a:pt x="460" y="13"/>
                  </a:lnTo>
                  <a:lnTo>
                    <a:pt x="455" y="10"/>
                  </a:lnTo>
                  <a:lnTo>
                    <a:pt x="451" y="7"/>
                  </a:lnTo>
                  <a:lnTo>
                    <a:pt x="445" y="5"/>
                  </a:lnTo>
                  <a:lnTo>
                    <a:pt x="440" y="2"/>
                  </a:lnTo>
                  <a:lnTo>
                    <a:pt x="434" y="1"/>
                  </a:lnTo>
                  <a:lnTo>
                    <a:pt x="428" y="0"/>
                  </a:lnTo>
                  <a:lnTo>
                    <a:pt x="422" y="0"/>
                  </a:lnTo>
                  <a:lnTo>
                    <a:pt x="59" y="0"/>
                  </a:lnTo>
                  <a:lnTo>
                    <a:pt x="54" y="0"/>
                  </a:lnTo>
                  <a:lnTo>
                    <a:pt x="47" y="1"/>
                  </a:lnTo>
                  <a:lnTo>
                    <a:pt x="42" y="2"/>
                  </a:lnTo>
                  <a:lnTo>
                    <a:pt x="36" y="5"/>
                  </a:lnTo>
                  <a:lnTo>
                    <a:pt x="31" y="7"/>
                  </a:lnTo>
                  <a:lnTo>
                    <a:pt x="26" y="10"/>
                  </a:lnTo>
                  <a:lnTo>
                    <a:pt x="22" y="13"/>
                  </a:lnTo>
                  <a:lnTo>
                    <a:pt x="17" y="18"/>
                  </a:lnTo>
                  <a:lnTo>
                    <a:pt x="13" y="22"/>
                  </a:lnTo>
                  <a:lnTo>
                    <a:pt x="10" y="27"/>
                  </a:lnTo>
                  <a:lnTo>
                    <a:pt x="6" y="31"/>
                  </a:lnTo>
                  <a:lnTo>
                    <a:pt x="4" y="37"/>
                  </a:lnTo>
                  <a:lnTo>
                    <a:pt x="2" y="42"/>
                  </a:lnTo>
                  <a:lnTo>
                    <a:pt x="1" y="48"/>
                  </a:lnTo>
                  <a:lnTo>
                    <a:pt x="0" y="54"/>
                  </a:lnTo>
                  <a:lnTo>
                    <a:pt x="0" y="60"/>
                  </a:lnTo>
                  <a:lnTo>
                    <a:pt x="0" y="271"/>
                  </a:lnTo>
                  <a:lnTo>
                    <a:pt x="482" y="271"/>
                  </a:lnTo>
                  <a:lnTo>
                    <a:pt x="4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mj-lt"/>
              </a:endParaRPr>
            </a:p>
          </p:txBody>
        </p:sp>
        <p:sp>
          <p:nvSpPr>
            <p:cNvPr id="76" name="Freeform 1638">
              <a:extLst>
                <a:ext uri="{FF2B5EF4-FFF2-40B4-BE49-F238E27FC236}">
                  <a16:creationId xmlns:a16="http://schemas.microsoft.com/office/drawing/2014/main" id="{FB01E3B0-9770-4D5C-9138-8D07EBC83D72}"/>
                </a:ext>
              </a:extLst>
            </p:cNvPr>
            <p:cNvSpPr>
              <a:spLocks/>
            </p:cNvSpPr>
            <p:nvPr/>
          </p:nvSpPr>
          <p:spPr bwMode="auto">
            <a:xfrm>
              <a:off x="879475" y="5195888"/>
              <a:ext cx="153988" cy="19050"/>
            </a:xfrm>
            <a:custGeom>
              <a:avLst/>
              <a:gdLst>
                <a:gd name="T0" fmla="*/ 361 w 482"/>
                <a:gd name="T1" fmla="*/ 30 h 60"/>
                <a:gd name="T2" fmla="*/ 424 w 482"/>
                <a:gd name="T3" fmla="*/ 30 h 60"/>
                <a:gd name="T4" fmla="*/ 475 w 482"/>
                <a:gd name="T5" fmla="*/ 30 h 60"/>
                <a:gd name="T6" fmla="*/ 478 w 482"/>
                <a:gd name="T7" fmla="*/ 23 h 60"/>
                <a:gd name="T8" fmla="*/ 481 w 482"/>
                <a:gd name="T9" fmla="*/ 17 h 60"/>
                <a:gd name="T10" fmla="*/ 482 w 482"/>
                <a:gd name="T11" fmla="*/ 9 h 60"/>
                <a:gd name="T12" fmla="*/ 482 w 482"/>
                <a:gd name="T13" fmla="*/ 2 h 60"/>
                <a:gd name="T14" fmla="*/ 482 w 482"/>
                <a:gd name="T15" fmla="*/ 0 h 60"/>
                <a:gd name="T16" fmla="*/ 0 w 482"/>
                <a:gd name="T17" fmla="*/ 0 h 60"/>
                <a:gd name="T18" fmla="*/ 0 w 482"/>
                <a:gd name="T19" fmla="*/ 6 h 60"/>
                <a:gd name="T20" fmla="*/ 1 w 482"/>
                <a:gd name="T21" fmla="*/ 11 h 60"/>
                <a:gd name="T22" fmla="*/ 2 w 482"/>
                <a:gd name="T23" fmla="*/ 18 h 60"/>
                <a:gd name="T24" fmla="*/ 4 w 482"/>
                <a:gd name="T25" fmla="*/ 23 h 60"/>
                <a:gd name="T26" fmla="*/ 6 w 482"/>
                <a:gd name="T27" fmla="*/ 28 h 60"/>
                <a:gd name="T28" fmla="*/ 10 w 482"/>
                <a:gd name="T29" fmla="*/ 33 h 60"/>
                <a:gd name="T30" fmla="*/ 13 w 482"/>
                <a:gd name="T31" fmla="*/ 38 h 60"/>
                <a:gd name="T32" fmla="*/ 17 w 482"/>
                <a:gd name="T33" fmla="*/ 42 h 60"/>
                <a:gd name="T34" fmla="*/ 22 w 482"/>
                <a:gd name="T35" fmla="*/ 47 h 60"/>
                <a:gd name="T36" fmla="*/ 26 w 482"/>
                <a:gd name="T37" fmla="*/ 50 h 60"/>
                <a:gd name="T38" fmla="*/ 31 w 482"/>
                <a:gd name="T39" fmla="*/ 53 h 60"/>
                <a:gd name="T40" fmla="*/ 36 w 482"/>
                <a:gd name="T41" fmla="*/ 55 h 60"/>
                <a:gd name="T42" fmla="*/ 42 w 482"/>
                <a:gd name="T43" fmla="*/ 58 h 60"/>
                <a:gd name="T44" fmla="*/ 47 w 482"/>
                <a:gd name="T45" fmla="*/ 59 h 60"/>
                <a:gd name="T46" fmla="*/ 54 w 482"/>
                <a:gd name="T47" fmla="*/ 60 h 60"/>
                <a:gd name="T48" fmla="*/ 59 w 482"/>
                <a:gd name="T49" fmla="*/ 60 h 60"/>
                <a:gd name="T50" fmla="*/ 282 w 482"/>
                <a:gd name="T51" fmla="*/ 60 h 60"/>
                <a:gd name="T52" fmla="*/ 291 w 482"/>
                <a:gd name="T53" fmla="*/ 53 h 60"/>
                <a:gd name="T54" fmla="*/ 299 w 482"/>
                <a:gd name="T55" fmla="*/ 48 h 60"/>
                <a:gd name="T56" fmla="*/ 308 w 482"/>
                <a:gd name="T57" fmla="*/ 42 h 60"/>
                <a:gd name="T58" fmla="*/ 318 w 482"/>
                <a:gd name="T59" fmla="*/ 38 h 60"/>
                <a:gd name="T60" fmla="*/ 328 w 482"/>
                <a:gd name="T61" fmla="*/ 34 h 60"/>
                <a:gd name="T62" fmla="*/ 339 w 482"/>
                <a:gd name="T63" fmla="*/ 32 h 60"/>
                <a:gd name="T64" fmla="*/ 350 w 482"/>
                <a:gd name="T65" fmla="*/ 30 h 60"/>
                <a:gd name="T66" fmla="*/ 361 w 482"/>
                <a:gd name="T6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2" h="60">
                  <a:moveTo>
                    <a:pt x="361" y="30"/>
                  </a:moveTo>
                  <a:lnTo>
                    <a:pt x="424" y="30"/>
                  </a:lnTo>
                  <a:lnTo>
                    <a:pt x="475" y="30"/>
                  </a:lnTo>
                  <a:lnTo>
                    <a:pt x="478" y="23"/>
                  </a:lnTo>
                  <a:lnTo>
                    <a:pt x="481" y="17"/>
                  </a:lnTo>
                  <a:lnTo>
                    <a:pt x="482" y="9"/>
                  </a:lnTo>
                  <a:lnTo>
                    <a:pt x="482" y="2"/>
                  </a:lnTo>
                  <a:lnTo>
                    <a:pt x="482" y="0"/>
                  </a:lnTo>
                  <a:lnTo>
                    <a:pt x="0" y="0"/>
                  </a:lnTo>
                  <a:lnTo>
                    <a:pt x="0" y="6"/>
                  </a:lnTo>
                  <a:lnTo>
                    <a:pt x="1" y="11"/>
                  </a:lnTo>
                  <a:lnTo>
                    <a:pt x="2" y="18"/>
                  </a:lnTo>
                  <a:lnTo>
                    <a:pt x="4" y="23"/>
                  </a:lnTo>
                  <a:lnTo>
                    <a:pt x="6" y="28"/>
                  </a:lnTo>
                  <a:lnTo>
                    <a:pt x="10" y="33"/>
                  </a:lnTo>
                  <a:lnTo>
                    <a:pt x="13" y="38"/>
                  </a:lnTo>
                  <a:lnTo>
                    <a:pt x="17" y="42"/>
                  </a:lnTo>
                  <a:lnTo>
                    <a:pt x="22" y="47"/>
                  </a:lnTo>
                  <a:lnTo>
                    <a:pt x="26" y="50"/>
                  </a:lnTo>
                  <a:lnTo>
                    <a:pt x="31" y="53"/>
                  </a:lnTo>
                  <a:lnTo>
                    <a:pt x="36" y="55"/>
                  </a:lnTo>
                  <a:lnTo>
                    <a:pt x="42" y="58"/>
                  </a:lnTo>
                  <a:lnTo>
                    <a:pt x="47" y="59"/>
                  </a:lnTo>
                  <a:lnTo>
                    <a:pt x="54" y="60"/>
                  </a:lnTo>
                  <a:lnTo>
                    <a:pt x="59" y="60"/>
                  </a:lnTo>
                  <a:lnTo>
                    <a:pt x="282" y="60"/>
                  </a:lnTo>
                  <a:lnTo>
                    <a:pt x="291" y="53"/>
                  </a:lnTo>
                  <a:lnTo>
                    <a:pt x="299" y="48"/>
                  </a:lnTo>
                  <a:lnTo>
                    <a:pt x="308" y="42"/>
                  </a:lnTo>
                  <a:lnTo>
                    <a:pt x="318" y="38"/>
                  </a:lnTo>
                  <a:lnTo>
                    <a:pt x="328" y="34"/>
                  </a:lnTo>
                  <a:lnTo>
                    <a:pt x="339" y="32"/>
                  </a:lnTo>
                  <a:lnTo>
                    <a:pt x="350" y="30"/>
                  </a:lnTo>
                  <a:lnTo>
                    <a:pt x="36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mj-lt"/>
              </a:endParaRPr>
            </a:p>
          </p:txBody>
        </p:sp>
        <p:sp>
          <p:nvSpPr>
            <p:cNvPr id="77" name="Freeform 1639">
              <a:extLst>
                <a:ext uri="{FF2B5EF4-FFF2-40B4-BE49-F238E27FC236}">
                  <a16:creationId xmlns:a16="http://schemas.microsoft.com/office/drawing/2014/main" id="{B5E3BED9-C2BD-4A86-AB16-4FB4F8651284}"/>
                </a:ext>
              </a:extLst>
            </p:cNvPr>
            <p:cNvSpPr>
              <a:spLocks/>
            </p:cNvSpPr>
            <p:nvPr/>
          </p:nvSpPr>
          <p:spPr bwMode="auto">
            <a:xfrm>
              <a:off x="965200" y="5214938"/>
              <a:ext cx="201613" cy="106363"/>
            </a:xfrm>
            <a:custGeom>
              <a:avLst/>
              <a:gdLst>
                <a:gd name="T0" fmla="*/ 543 w 633"/>
                <a:gd name="T1" fmla="*/ 0 h 332"/>
                <a:gd name="T2" fmla="*/ 153 w 633"/>
                <a:gd name="T3" fmla="*/ 0 h 332"/>
                <a:gd name="T4" fmla="*/ 90 w 633"/>
                <a:gd name="T5" fmla="*/ 0 h 332"/>
                <a:gd name="T6" fmla="*/ 82 w 633"/>
                <a:gd name="T7" fmla="*/ 1 h 332"/>
                <a:gd name="T8" fmla="*/ 73 w 633"/>
                <a:gd name="T9" fmla="*/ 2 h 332"/>
                <a:gd name="T10" fmla="*/ 64 w 633"/>
                <a:gd name="T11" fmla="*/ 4 h 332"/>
                <a:gd name="T12" fmla="*/ 55 w 633"/>
                <a:gd name="T13" fmla="*/ 8 h 332"/>
                <a:gd name="T14" fmla="*/ 47 w 633"/>
                <a:gd name="T15" fmla="*/ 11 h 332"/>
                <a:gd name="T16" fmla="*/ 40 w 633"/>
                <a:gd name="T17" fmla="*/ 15 h 332"/>
                <a:gd name="T18" fmla="*/ 33 w 633"/>
                <a:gd name="T19" fmla="*/ 21 h 332"/>
                <a:gd name="T20" fmla="*/ 26 w 633"/>
                <a:gd name="T21" fmla="*/ 26 h 332"/>
                <a:gd name="T22" fmla="*/ 21 w 633"/>
                <a:gd name="T23" fmla="*/ 33 h 332"/>
                <a:gd name="T24" fmla="*/ 15 w 633"/>
                <a:gd name="T25" fmla="*/ 40 h 332"/>
                <a:gd name="T26" fmla="*/ 11 w 633"/>
                <a:gd name="T27" fmla="*/ 47 h 332"/>
                <a:gd name="T28" fmla="*/ 7 w 633"/>
                <a:gd name="T29" fmla="*/ 55 h 332"/>
                <a:gd name="T30" fmla="*/ 4 w 633"/>
                <a:gd name="T31" fmla="*/ 64 h 332"/>
                <a:gd name="T32" fmla="*/ 2 w 633"/>
                <a:gd name="T33" fmla="*/ 72 h 332"/>
                <a:gd name="T34" fmla="*/ 1 w 633"/>
                <a:gd name="T35" fmla="*/ 82 h 332"/>
                <a:gd name="T36" fmla="*/ 0 w 633"/>
                <a:gd name="T37" fmla="*/ 91 h 332"/>
                <a:gd name="T38" fmla="*/ 0 w 633"/>
                <a:gd name="T39" fmla="*/ 332 h 332"/>
                <a:gd name="T40" fmla="*/ 633 w 633"/>
                <a:gd name="T41" fmla="*/ 332 h 332"/>
                <a:gd name="T42" fmla="*/ 633 w 633"/>
                <a:gd name="T43" fmla="*/ 91 h 332"/>
                <a:gd name="T44" fmla="*/ 633 w 633"/>
                <a:gd name="T45" fmla="*/ 82 h 332"/>
                <a:gd name="T46" fmla="*/ 632 w 633"/>
                <a:gd name="T47" fmla="*/ 72 h 332"/>
                <a:gd name="T48" fmla="*/ 630 w 633"/>
                <a:gd name="T49" fmla="*/ 64 h 332"/>
                <a:gd name="T50" fmla="*/ 627 w 633"/>
                <a:gd name="T51" fmla="*/ 55 h 332"/>
                <a:gd name="T52" fmla="*/ 622 w 633"/>
                <a:gd name="T53" fmla="*/ 47 h 332"/>
                <a:gd name="T54" fmla="*/ 618 w 633"/>
                <a:gd name="T55" fmla="*/ 40 h 332"/>
                <a:gd name="T56" fmla="*/ 614 w 633"/>
                <a:gd name="T57" fmla="*/ 33 h 332"/>
                <a:gd name="T58" fmla="*/ 607 w 633"/>
                <a:gd name="T59" fmla="*/ 26 h 332"/>
                <a:gd name="T60" fmla="*/ 600 w 633"/>
                <a:gd name="T61" fmla="*/ 21 h 332"/>
                <a:gd name="T62" fmla="*/ 594 w 633"/>
                <a:gd name="T63" fmla="*/ 15 h 332"/>
                <a:gd name="T64" fmla="*/ 586 w 633"/>
                <a:gd name="T65" fmla="*/ 11 h 332"/>
                <a:gd name="T66" fmla="*/ 578 w 633"/>
                <a:gd name="T67" fmla="*/ 8 h 332"/>
                <a:gd name="T68" fmla="*/ 570 w 633"/>
                <a:gd name="T69" fmla="*/ 4 h 332"/>
                <a:gd name="T70" fmla="*/ 562 w 633"/>
                <a:gd name="T71" fmla="*/ 2 h 332"/>
                <a:gd name="T72" fmla="*/ 553 w 633"/>
                <a:gd name="T73" fmla="*/ 1 h 332"/>
                <a:gd name="T74" fmla="*/ 543 w 633"/>
                <a:gd name="T7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3" h="332">
                  <a:moveTo>
                    <a:pt x="543" y="0"/>
                  </a:moveTo>
                  <a:lnTo>
                    <a:pt x="153" y="0"/>
                  </a:lnTo>
                  <a:lnTo>
                    <a:pt x="90" y="0"/>
                  </a:lnTo>
                  <a:lnTo>
                    <a:pt x="82" y="1"/>
                  </a:lnTo>
                  <a:lnTo>
                    <a:pt x="73" y="2"/>
                  </a:lnTo>
                  <a:lnTo>
                    <a:pt x="64" y="4"/>
                  </a:lnTo>
                  <a:lnTo>
                    <a:pt x="55" y="8"/>
                  </a:lnTo>
                  <a:lnTo>
                    <a:pt x="47" y="11"/>
                  </a:lnTo>
                  <a:lnTo>
                    <a:pt x="40" y="15"/>
                  </a:lnTo>
                  <a:lnTo>
                    <a:pt x="33" y="21"/>
                  </a:lnTo>
                  <a:lnTo>
                    <a:pt x="26" y="26"/>
                  </a:lnTo>
                  <a:lnTo>
                    <a:pt x="21" y="33"/>
                  </a:lnTo>
                  <a:lnTo>
                    <a:pt x="15" y="40"/>
                  </a:lnTo>
                  <a:lnTo>
                    <a:pt x="11" y="47"/>
                  </a:lnTo>
                  <a:lnTo>
                    <a:pt x="7" y="55"/>
                  </a:lnTo>
                  <a:lnTo>
                    <a:pt x="4" y="64"/>
                  </a:lnTo>
                  <a:lnTo>
                    <a:pt x="2" y="72"/>
                  </a:lnTo>
                  <a:lnTo>
                    <a:pt x="1" y="82"/>
                  </a:lnTo>
                  <a:lnTo>
                    <a:pt x="0" y="91"/>
                  </a:lnTo>
                  <a:lnTo>
                    <a:pt x="0" y="332"/>
                  </a:lnTo>
                  <a:lnTo>
                    <a:pt x="633" y="332"/>
                  </a:lnTo>
                  <a:lnTo>
                    <a:pt x="633" y="91"/>
                  </a:lnTo>
                  <a:lnTo>
                    <a:pt x="633" y="82"/>
                  </a:lnTo>
                  <a:lnTo>
                    <a:pt x="632" y="72"/>
                  </a:lnTo>
                  <a:lnTo>
                    <a:pt x="630" y="64"/>
                  </a:lnTo>
                  <a:lnTo>
                    <a:pt x="627" y="55"/>
                  </a:lnTo>
                  <a:lnTo>
                    <a:pt x="622" y="47"/>
                  </a:lnTo>
                  <a:lnTo>
                    <a:pt x="618" y="40"/>
                  </a:lnTo>
                  <a:lnTo>
                    <a:pt x="614" y="33"/>
                  </a:lnTo>
                  <a:lnTo>
                    <a:pt x="607" y="26"/>
                  </a:lnTo>
                  <a:lnTo>
                    <a:pt x="600" y="21"/>
                  </a:lnTo>
                  <a:lnTo>
                    <a:pt x="594" y="15"/>
                  </a:lnTo>
                  <a:lnTo>
                    <a:pt x="586" y="11"/>
                  </a:lnTo>
                  <a:lnTo>
                    <a:pt x="578" y="8"/>
                  </a:lnTo>
                  <a:lnTo>
                    <a:pt x="570" y="4"/>
                  </a:lnTo>
                  <a:lnTo>
                    <a:pt x="562" y="2"/>
                  </a:lnTo>
                  <a:lnTo>
                    <a:pt x="553" y="1"/>
                  </a:lnTo>
                  <a:lnTo>
                    <a:pt x="5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mj-lt"/>
              </a:endParaRPr>
            </a:p>
          </p:txBody>
        </p:sp>
        <p:sp>
          <p:nvSpPr>
            <p:cNvPr id="78" name="Freeform 1640">
              <a:extLst>
                <a:ext uri="{FF2B5EF4-FFF2-40B4-BE49-F238E27FC236}">
                  <a16:creationId xmlns:a16="http://schemas.microsoft.com/office/drawing/2014/main" id="{8A8D0C73-A5C6-464E-846B-C5C294BF2272}"/>
                </a:ext>
              </a:extLst>
            </p:cNvPr>
            <p:cNvSpPr>
              <a:spLocks noEditPoints="1"/>
            </p:cNvSpPr>
            <p:nvPr/>
          </p:nvSpPr>
          <p:spPr bwMode="auto">
            <a:xfrm>
              <a:off x="965200" y="5330825"/>
              <a:ext cx="201613" cy="57150"/>
            </a:xfrm>
            <a:custGeom>
              <a:avLst/>
              <a:gdLst>
                <a:gd name="T0" fmla="*/ 322 w 633"/>
                <a:gd name="T1" fmla="*/ 23 h 181"/>
                <a:gd name="T2" fmla="*/ 329 w 633"/>
                <a:gd name="T3" fmla="*/ 26 h 181"/>
                <a:gd name="T4" fmla="*/ 336 w 633"/>
                <a:gd name="T5" fmla="*/ 33 h 181"/>
                <a:gd name="T6" fmla="*/ 339 w 633"/>
                <a:gd name="T7" fmla="*/ 41 h 181"/>
                <a:gd name="T8" fmla="*/ 339 w 633"/>
                <a:gd name="T9" fmla="*/ 51 h 181"/>
                <a:gd name="T10" fmla="*/ 336 w 633"/>
                <a:gd name="T11" fmla="*/ 58 h 181"/>
                <a:gd name="T12" fmla="*/ 329 w 633"/>
                <a:gd name="T13" fmla="*/ 64 h 181"/>
                <a:gd name="T14" fmla="*/ 322 w 633"/>
                <a:gd name="T15" fmla="*/ 67 h 181"/>
                <a:gd name="T16" fmla="*/ 313 w 633"/>
                <a:gd name="T17" fmla="*/ 67 h 181"/>
                <a:gd name="T18" fmla="*/ 304 w 633"/>
                <a:gd name="T19" fmla="*/ 64 h 181"/>
                <a:gd name="T20" fmla="*/ 298 w 633"/>
                <a:gd name="T21" fmla="*/ 58 h 181"/>
                <a:gd name="T22" fmla="*/ 295 w 633"/>
                <a:gd name="T23" fmla="*/ 51 h 181"/>
                <a:gd name="T24" fmla="*/ 295 w 633"/>
                <a:gd name="T25" fmla="*/ 41 h 181"/>
                <a:gd name="T26" fmla="*/ 298 w 633"/>
                <a:gd name="T27" fmla="*/ 33 h 181"/>
                <a:gd name="T28" fmla="*/ 304 w 633"/>
                <a:gd name="T29" fmla="*/ 26 h 181"/>
                <a:gd name="T30" fmla="*/ 313 w 633"/>
                <a:gd name="T31" fmla="*/ 23 h 181"/>
                <a:gd name="T32" fmla="*/ 0 w 633"/>
                <a:gd name="T33" fmla="*/ 31 h 181"/>
                <a:gd name="T34" fmla="*/ 2 w 633"/>
                <a:gd name="T35" fmla="*/ 48 h 181"/>
                <a:gd name="T36" fmla="*/ 7 w 633"/>
                <a:gd name="T37" fmla="*/ 66 h 181"/>
                <a:gd name="T38" fmla="*/ 15 w 633"/>
                <a:gd name="T39" fmla="*/ 80 h 181"/>
                <a:gd name="T40" fmla="*/ 26 w 633"/>
                <a:gd name="T41" fmla="*/ 95 h 181"/>
                <a:gd name="T42" fmla="*/ 40 w 633"/>
                <a:gd name="T43" fmla="*/ 106 h 181"/>
                <a:gd name="T44" fmla="*/ 55 w 633"/>
                <a:gd name="T45" fmla="*/ 114 h 181"/>
                <a:gd name="T46" fmla="*/ 73 w 633"/>
                <a:gd name="T47" fmla="*/ 119 h 181"/>
                <a:gd name="T48" fmla="*/ 90 w 633"/>
                <a:gd name="T49" fmla="*/ 121 h 181"/>
                <a:gd name="T50" fmla="*/ 302 w 633"/>
                <a:gd name="T51" fmla="*/ 151 h 181"/>
                <a:gd name="T52" fmla="*/ 163 w 633"/>
                <a:gd name="T53" fmla="*/ 151 h 181"/>
                <a:gd name="T54" fmla="*/ 158 w 633"/>
                <a:gd name="T55" fmla="*/ 153 h 181"/>
                <a:gd name="T56" fmla="*/ 153 w 633"/>
                <a:gd name="T57" fmla="*/ 158 h 181"/>
                <a:gd name="T58" fmla="*/ 151 w 633"/>
                <a:gd name="T59" fmla="*/ 163 h 181"/>
                <a:gd name="T60" fmla="*/ 151 w 633"/>
                <a:gd name="T61" fmla="*/ 169 h 181"/>
                <a:gd name="T62" fmla="*/ 153 w 633"/>
                <a:gd name="T63" fmla="*/ 174 h 181"/>
                <a:gd name="T64" fmla="*/ 158 w 633"/>
                <a:gd name="T65" fmla="*/ 179 h 181"/>
                <a:gd name="T66" fmla="*/ 163 w 633"/>
                <a:gd name="T67" fmla="*/ 181 h 181"/>
                <a:gd name="T68" fmla="*/ 468 w 633"/>
                <a:gd name="T69" fmla="*/ 181 h 181"/>
                <a:gd name="T70" fmla="*/ 474 w 633"/>
                <a:gd name="T71" fmla="*/ 180 h 181"/>
                <a:gd name="T72" fmla="*/ 479 w 633"/>
                <a:gd name="T73" fmla="*/ 177 h 181"/>
                <a:gd name="T74" fmla="*/ 482 w 633"/>
                <a:gd name="T75" fmla="*/ 172 h 181"/>
                <a:gd name="T76" fmla="*/ 483 w 633"/>
                <a:gd name="T77" fmla="*/ 167 h 181"/>
                <a:gd name="T78" fmla="*/ 482 w 633"/>
                <a:gd name="T79" fmla="*/ 160 h 181"/>
                <a:gd name="T80" fmla="*/ 479 w 633"/>
                <a:gd name="T81" fmla="*/ 156 h 181"/>
                <a:gd name="T82" fmla="*/ 474 w 633"/>
                <a:gd name="T83" fmla="*/ 152 h 181"/>
                <a:gd name="T84" fmla="*/ 468 w 633"/>
                <a:gd name="T85" fmla="*/ 151 h 181"/>
                <a:gd name="T86" fmla="*/ 332 w 633"/>
                <a:gd name="T87" fmla="*/ 121 h 181"/>
                <a:gd name="T88" fmla="*/ 553 w 633"/>
                <a:gd name="T89" fmla="*/ 120 h 181"/>
                <a:gd name="T90" fmla="*/ 570 w 633"/>
                <a:gd name="T91" fmla="*/ 117 h 181"/>
                <a:gd name="T92" fmla="*/ 586 w 633"/>
                <a:gd name="T93" fmla="*/ 110 h 181"/>
                <a:gd name="T94" fmla="*/ 600 w 633"/>
                <a:gd name="T95" fmla="*/ 100 h 181"/>
                <a:gd name="T96" fmla="*/ 614 w 633"/>
                <a:gd name="T97" fmla="*/ 88 h 181"/>
                <a:gd name="T98" fmla="*/ 622 w 633"/>
                <a:gd name="T99" fmla="*/ 74 h 181"/>
                <a:gd name="T100" fmla="*/ 630 w 633"/>
                <a:gd name="T101" fmla="*/ 57 h 181"/>
                <a:gd name="T102" fmla="*/ 633 w 633"/>
                <a:gd name="T103" fmla="*/ 39 h 181"/>
                <a:gd name="T104" fmla="*/ 633 w 633"/>
                <a:gd name="T105" fmla="*/ 0 h 181"/>
                <a:gd name="T106" fmla="*/ 0 w 633"/>
                <a:gd name="T107"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181">
                  <a:moveTo>
                    <a:pt x="317" y="23"/>
                  </a:moveTo>
                  <a:lnTo>
                    <a:pt x="322" y="23"/>
                  </a:lnTo>
                  <a:lnTo>
                    <a:pt x="326" y="25"/>
                  </a:lnTo>
                  <a:lnTo>
                    <a:pt x="329" y="26"/>
                  </a:lnTo>
                  <a:lnTo>
                    <a:pt x="333" y="30"/>
                  </a:lnTo>
                  <a:lnTo>
                    <a:pt x="336" y="33"/>
                  </a:lnTo>
                  <a:lnTo>
                    <a:pt x="338" y="36"/>
                  </a:lnTo>
                  <a:lnTo>
                    <a:pt x="339" y="41"/>
                  </a:lnTo>
                  <a:lnTo>
                    <a:pt x="339" y="45"/>
                  </a:lnTo>
                  <a:lnTo>
                    <a:pt x="339" y="51"/>
                  </a:lnTo>
                  <a:lnTo>
                    <a:pt x="338" y="54"/>
                  </a:lnTo>
                  <a:lnTo>
                    <a:pt x="336" y="58"/>
                  </a:lnTo>
                  <a:lnTo>
                    <a:pt x="333" y="62"/>
                  </a:lnTo>
                  <a:lnTo>
                    <a:pt x="329" y="64"/>
                  </a:lnTo>
                  <a:lnTo>
                    <a:pt x="326" y="66"/>
                  </a:lnTo>
                  <a:lnTo>
                    <a:pt x="322" y="67"/>
                  </a:lnTo>
                  <a:lnTo>
                    <a:pt x="317" y="68"/>
                  </a:lnTo>
                  <a:lnTo>
                    <a:pt x="313" y="67"/>
                  </a:lnTo>
                  <a:lnTo>
                    <a:pt x="308" y="66"/>
                  </a:lnTo>
                  <a:lnTo>
                    <a:pt x="304" y="64"/>
                  </a:lnTo>
                  <a:lnTo>
                    <a:pt x="301" y="62"/>
                  </a:lnTo>
                  <a:lnTo>
                    <a:pt x="298" y="58"/>
                  </a:lnTo>
                  <a:lnTo>
                    <a:pt x="296" y="54"/>
                  </a:lnTo>
                  <a:lnTo>
                    <a:pt x="295" y="51"/>
                  </a:lnTo>
                  <a:lnTo>
                    <a:pt x="294" y="45"/>
                  </a:lnTo>
                  <a:lnTo>
                    <a:pt x="295" y="41"/>
                  </a:lnTo>
                  <a:lnTo>
                    <a:pt x="296" y="36"/>
                  </a:lnTo>
                  <a:lnTo>
                    <a:pt x="298" y="33"/>
                  </a:lnTo>
                  <a:lnTo>
                    <a:pt x="301" y="30"/>
                  </a:lnTo>
                  <a:lnTo>
                    <a:pt x="304" y="26"/>
                  </a:lnTo>
                  <a:lnTo>
                    <a:pt x="308" y="25"/>
                  </a:lnTo>
                  <a:lnTo>
                    <a:pt x="313" y="23"/>
                  </a:lnTo>
                  <a:lnTo>
                    <a:pt x="317" y="23"/>
                  </a:lnTo>
                  <a:close/>
                  <a:moveTo>
                    <a:pt x="0" y="31"/>
                  </a:moveTo>
                  <a:lnTo>
                    <a:pt x="1" y="39"/>
                  </a:lnTo>
                  <a:lnTo>
                    <a:pt x="2" y="48"/>
                  </a:lnTo>
                  <a:lnTo>
                    <a:pt x="4" y="57"/>
                  </a:lnTo>
                  <a:lnTo>
                    <a:pt x="7" y="66"/>
                  </a:lnTo>
                  <a:lnTo>
                    <a:pt x="11" y="74"/>
                  </a:lnTo>
                  <a:lnTo>
                    <a:pt x="15" y="80"/>
                  </a:lnTo>
                  <a:lnTo>
                    <a:pt x="21" y="88"/>
                  </a:lnTo>
                  <a:lnTo>
                    <a:pt x="26" y="95"/>
                  </a:lnTo>
                  <a:lnTo>
                    <a:pt x="33" y="100"/>
                  </a:lnTo>
                  <a:lnTo>
                    <a:pt x="40" y="106"/>
                  </a:lnTo>
                  <a:lnTo>
                    <a:pt x="47" y="110"/>
                  </a:lnTo>
                  <a:lnTo>
                    <a:pt x="55" y="114"/>
                  </a:lnTo>
                  <a:lnTo>
                    <a:pt x="64" y="117"/>
                  </a:lnTo>
                  <a:lnTo>
                    <a:pt x="73" y="119"/>
                  </a:lnTo>
                  <a:lnTo>
                    <a:pt x="82" y="120"/>
                  </a:lnTo>
                  <a:lnTo>
                    <a:pt x="90" y="121"/>
                  </a:lnTo>
                  <a:lnTo>
                    <a:pt x="302" y="121"/>
                  </a:lnTo>
                  <a:lnTo>
                    <a:pt x="302" y="151"/>
                  </a:lnTo>
                  <a:lnTo>
                    <a:pt x="166" y="151"/>
                  </a:lnTo>
                  <a:lnTo>
                    <a:pt x="163" y="151"/>
                  </a:lnTo>
                  <a:lnTo>
                    <a:pt x="160" y="152"/>
                  </a:lnTo>
                  <a:lnTo>
                    <a:pt x="158" y="153"/>
                  </a:lnTo>
                  <a:lnTo>
                    <a:pt x="156" y="156"/>
                  </a:lnTo>
                  <a:lnTo>
                    <a:pt x="153" y="158"/>
                  </a:lnTo>
                  <a:lnTo>
                    <a:pt x="152" y="160"/>
                  </a:lnTo>
                  <a:lnTo>
                    <a:pt x="151" y="163"/>
                  </a:lnTo>
                  <a:lnTo>
                    <a:pt x="151" y="167"/>
                  </a:lnTo>
                  <a:lnTo>
                    <a:pt x="151" y="169"/>
                  </a:lnTo>
                  <a:lnTo>
                    <a:pt x="152" y="172"/>
                  </a:lnTo>
                  <a:lnTo>
                    <a:pt x="153" y="174"/>
                  </a:lnTo>
                  <a:lnTo>
                    <a:pt x="156" y="177"/>
                  </a:lnTo>
                  <a:lnTo>
                    <a:pt x="158" y="179"/>
                  </a:lnTo>
                  <a:lnTo>
                    <a:pt x="160" y="180"/>
                  </a:lnTo>
                  <a:lnTo>
                    <a:pt x="163" y="181"/>
                  </a:lnTo>
                  <a:lnTo>
                    <a:pt x="166" y="181"/>
                  </a:lnTo>
                  <a:lnTo>
                    <a:pt x="468" y="181"/>
                  </a:lnTo>
                  <a:lnTo>
                    <a:pt x="471" y="181"/>
                  </a:lnTo>
                  <a:lnTo>
                    <a:pt x="474" y="180"/>
                  </a:lnTo>
                  <a:lnTo>
                    <a:pt x="476" y="179"/>
                  </a:lnTo>
                  <a:lnTo>
                    <a:pt x="479" y="177"/>
                  </a:lnTo>
                  <a:lnTo>
                    <a:pt x="481" y="174"/>
                  </a:lnTo>
                  <a:lnTo>
                    <a:pt x="482" y="172"/>
                  </a:lnTo>
                  <a:lnTo>
                    <a:pt x="483" y="169"/>
                  </a:lnTo>
                  <a:lnTo>
                    <a:pt x="483" y="167"/>
                  </a:lnTo>
                  <a:lnTo>
                    <a:pt x="483" y="163"/>
                  </a:lnTo>
                  <a:lnTo>
                    <a:pt x="482" y="160"/>
                  </a:lnTo>
                  <a:lnTo>
                    <a:pt x="481" y="158"/>
                  </a:lnTo>
                  <a:lnTo>
                    <a:pt x="479" y="156"/>
                  </a:lnTo>
                  <a:lnTo>
                    <a:pt x="476" y="153"/>
                  </a:lnTo>
                  <a:lnTo>
                    <a:pt x="474" y="152"/>
                  </a:lnTo>
                  <a:lnTo>
                    <a:pt x="471" y="151"/>
                  </a:lnTo>
                  <a:lnTo>
                    <a:pt x="468" y="151"/>
                  </a:lnTo>
                  <a:lnTo>
                    <a:pt x="332" y="151"/>
                  </a:lnTo>
                  <a:lnTo>
                    <a:pt x="332" y="121"/>
                  </a:lnTo>
                  <a:lnTo>
                    <a:pt x="543" y="121"/>
                  </a:lnTo>
                  <a:lnTo>
                    <a:pt x="553" y="120"/>
                  </a:lnTo>
                  <a:lnTo>
                    <a:pt x="562" y="119"/>
                  </a:lnTo>
                  <a:lnTo>
                    <a:pt x="570" y="117"/>
                  </a:lnTo>
                  <a:lnTo>
                    <a:pt x="578" y="114"/>
                  </a:lnTo>
                  <a:lnTo>
                    <a:pt x="586" y="110"/>
                  </a:lnTo>
                  <a:lnTo>
                    <a:pt x="594" y="106"/>
                  </a:lnTo>
                  <a:lnTo>
                    <a:pt x="600" y="100"/>
                  </a:lnTo>
                  <a:lnTo>
                    <a:pt x="607" y="95"/>
                  </a:lnTo>
                  <a:lnTo>
                    <a:pt x="614" y="88"/>
                  </a:lnTo>
                  <a:lnTo>
                    <a:pt x="618" y="80"/>
                  </a:lnTo>
                  <a:lnTo>
                    <a:pt x="622" y="74"/>
                  </a:lnTo>
                  <a:lnTo>
                    <a:pt x="627" y="66"/>
                  </a:lnTo>
                  <a:lnTo>
                    <a:pt x="630" y="57"/>
                  </a:lnTo>
                  <a:lnTo>
                    <a:pt x="632" y="48"/>
                  </a:lnTo>
                  <a:lnTo>
                    <a:pt x="633" y="39"/>
                  </a:lnTo>
                  <a:lnTo>
                    <a:pt x="633" y="31"/>
                  </a:lnTo>
                  <a:lnTo>
                    <a:pt x="633" y="0"/>
                  </a:lnTo>
                  <a:lnTo>
                    <a:pt x="0"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mj-lt"/>
              </a:endParaRPr>
            </a:p>
          </p:txBody>
        </p:sp>
      </p:grpSp>
    </p:spTree>
    <p:extLst>
      <p:ext uri="{BB962C8B-B14F-4D97-AF65-F5344CB8AC3E}">
        <p14:creationId xmlns:p14="http://schemas.microsoft.com/office/powerpoint/2010/main" val="3887579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6243-946E-4BF2-B5F2-67FB9561558E}"/>
              </a:ext>
            </a:extLst>
          </p:cNvPr>
          <p:cNvSpPr>
            <a:spLocks noGrp="1"/>
          </p:cNvSpPr>
          <p:nvPr>
            <p:ph type="title"/>
          </p:nvPr>
        </p:nvSpPr>
        <p:spPr>
          <a:xfrm>
            <a:off x="1431235" y="357810"/>
            <a:ext cx="3869778" cy="6268278"/>
          </a:xfrm>
        </p:spPr>
        <p:txBody>
          <a:bodyPr numCol="2"/>
          <a:lstStyle/>
          <a:p>
            <a:pPr algn="ctr"/>
            <a:r>
              <a:rPr lang="en-IN" sz="5400" dirty="0"/>
              <a:t>Lets Now See How our Bot works</a:t>
            </a:r>
          </a:p>
        </p:txBody>
      </p:sp>
      <p:pic>
        <p:nvPicPr>
          <p:cNvPr id="4" name="Picture 3">
            <a:extLst>
              <a:ext uri="{FF2B5EF4-FFF2-40B4-BE49-F238E27FC236}">
                <a16:creationId xmlns:a16="http://schemas.microsoft.com/office/drawing/2014/main" id="{7F1A0C79-CF12-4421-BA64-D377379F0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0066" y="231912"/>
            <a:ext cx="3869778" cy="2632018"/>
          </a:xfrm>
          <a:prstGeom prst="rect">
            <a:avLst/>
          </a:prstGeom>
          <a:ln>
            <a:solidFill>
              <a:schemeClr val="bg1"/>
            </a:solid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04BAE1B3-21F5-47AD-9AAA-3FF749DC8C0B}"/>
              </a:ext>
            </a:extLst>
          </p:cNvPr>
          <p:cNvPicPr>
            <a:picLocks noChangeAspect="1"/>
          </p:cNvPicPr>
          <p:nvPr/>
        </p:nvPicPr>
        <p:blipFill rotWithShape="1">
          <a:blip r:embed="rId3">
            <a:extLst>
              <a:ext uri="{28A0092B-C50C-407E-A947-70E740481C1C}">
                <a14:useLocalDpi xmlns:a14="http://schemas.microsoft.com/office/drawing/2010/main" val="0"/>
              </a:ext>
            </a:extLst>
          </a:blip>
          <a:srcRect l="23964" t="29726" r="29974" b="19105"/>
          <a:stretch/>
        </p:blipFill>
        <p:spPr>
          <a:xfrm>
            <a:off x="5247859" y="3187735"/>
            <a:ext cx="4572001" cy="2855493"/>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952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98C809A-3EDC-41A6-BA62-D453146A58DE}"/>
              </a:ext>
            </a:extLst>
          </p:cNvPr>
          <p:cNvSpPr/>
          <p:nvPr/>
        </p:nvSpPr>
        <p:spPr>
          <a:xfrm>
            <a:off x="380189" y="1190664"/>
            <a:ext cx="6988020" cy="5528188"/>
          </a:xfrm>
          <a:prstGeom prst="rect">
            <a:avLst/>
          </a:prstGeom>
          <a:solidFill>
            <a:schemeClr val="bg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C31438B8-4841-40E3-AE3A-52F8B8A7A306}"/>
              </a:ext>
            </a:extLst>
          </p:cNvPr>
          <p:cNvSpPr>
            <a:spLocks noGrp="1"/>
          </p:cNvSpPr>
          <p:nvPr>
            <p:ph type="title"/>
          </p:nvPr>
        </p:nvSpPr>
        <p:spPr>
          <a:xfrm>
            <a:off x="783019" y="455607"/>
            <a:ext cx="9404723" cy="735057"/>
          </a:xfrm>
        </p:spPr>
        <p:txBody>
          <a:bodyPr/>
          <a:lstStyle/>
          <a:p>
            <a:pPr algn="ctr"/>
            <a:r>
              <a:rPr lang="en-IN" sz="3200" dirty="0"/>
              <a:t>First it Signs into the users Account</a:t>
            </a:r>
          </a:p>
        </p:txBody>
      </p:sp>
      <p:pic>
        <p:nvPicPr>
          <p:cNvPr id="5" name="Picture 4">
            <a:extLst>
              <a:ext uri="{FF2B5EF4-FFF2-40B4-BE49-F238E27FC236}">
                <a16:creationId xmlns:a16="http://schemas.microsoft.com/office/drawing/2014/main" id="{2BFADEAD-A46D-4B37-98F4-2FA69D79A57B}"/>
              </a:ext>
            </a:extLst>
          </p:cNvPr>
          <p:cNvPicPr>
            <a:picLocks noChangeAspect="1"/>
          </p:cNvPicPr>
          <p:nvPr/>
        </p:nvPicPr>
        <p:blipFill rotWithShape="1">
          <a:blip r:embed="rId2">
            <a:extLst>
              <a:ext uri="{28A0092B-C50C-407E-A947-70E740481C1C}">
                <a14:useLocalDpi xmlns:a14="http://schemas.microsoft.com/office/drawing/2010/main" val="0"/>
              </a:ext>
            </a:extLst>
          </a:blip>
          <a:srcRect l="566" t="1905" r="-632"/>
          <a:stretch/>
        </p:blipFill>
        <p:spPr>
          <a:xfrm>
            <a:off x="1021558" y="1957619"/>
            <a:ext cx="5445901" cy="3061180"/>
          </a:xfrm>
          <a:prstGeom prst="rect">
            <a:avLst/>
          </a:prstGeom>
          <a:ln>
            <a:solidFill>
              <a:schemeClr val="bg1"/>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3F68DD26-E4E4-4F58-B64D-56635CF3B9BC}"/>
              </a:ext>
            </a:extLst>
          </p:cNvPr>
          <p:cNvPicPr>
            <a:picLocks noChangeAspect="1"/>
          </p:cNvPicPr>
          <p:nvPr/>
        </p:nvPicPr>
        <p:blipFill rotWithShape="1">
          <a:blip r:embed="rId3">
            <a:extLst>
              <a:ext uri="{28A0092B-C50C-407E-A947-70E740481C1C}">
                <a14:useLocalDpi xmlns:a14="http://schemas.microsoft.com/office/drawing/2010/main" val="0"/>
              </a:ext>
            </a:extLst>
          </a:blip>
          <a:srcRect l="37936" t="38218" r="37608" b="38738"/>
          <a:stretch/>
        </p:blipFill>
        <p:spPr>
          <a:xfrm>
            <a:off x="8259725" y="1957619"/>
            <a:ext cx="2981739" cy="1579547"/>
          </a:xfrm>
          <a:prstGeom prst="rect">
            <a:avLst/>
          </a:prstGeom>
          <a:ln>
            <a:solidFill>
              <a:schemeClr val="bg1"/>
            </a:solid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4ADDC1F0-F70B-4394-AE43-A6412FCFBECC}"/>
              </a:ext>
            </a:extLst>
          </p:cNvPr>
          <p:cNvSpPr txBox="1"/>
          <p:nvPr/>
        </p:nvSpPr>
        <p:spPr>
          <a:xfrm>
            <a:off x="2761203" y="1400767"/>
            <a:ext cx="1898310" cy="40011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2000" dirty="0">
                <a:ln w="0"/>
                <a:solidFill>
                  <a:schemeClr val="bg1"/>
                </a:solidFill>
                <a:effectLst>
                  <a:outerShdw blurRad="38100" dist="19050" dir="2700000" algn="tl" rotWithShape="0">
                    <a:schemeClr val="dk1">
                      <a:alpha val="40000"/>
                    </a:schemeClr>
                  </a:outerShdw>
                </a:effectLst>
              </a:rPr>
              <a:t>Screenshot</a:t>
            </a:r>
          </a:p>
        </p:txBody>
      </p:sp>
      <p:sp>
        <p:nvSpPr>
          <p:cNvPr id="13" name="Arrow: Right 12">
            <a:extLst>
              <a:ext uri="{FF2B5EF4-FFF2-40B4-BE49-F238E27FC236}">
                <a16:creationId xmlns:a16="http://schemas.microsoft.com/office/drawing/2014/main" id="{EC5E7847-3F28-43CC-8C77-EC7A681CE05A}"/>
              </a:ext>
            </a:extLst>
          </p:cNvPr>
          <p:cNvSpPr/>
          <p:nvPr/>
        </p:nvSpPr>
        <p:spPr>
          <a:xfrm rot="5400000">
            <a:off x="9454383" y="3811867"/>
            <a:ext cx="450377" cy="3821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10C44DCC-313E-416E-A300-B0D426B5E815}"/>
              </a:ext>
            </a:extLst>
          </p:cNvPr>
          <p:cNvPicPr>
            <a:picLocks noChangeAspect="1"/>
          </p:cNvPicPr>
          <p:nvPr/>
        </p:nvPicPr>
        <p:blipFill rotWithShape="1">
          <a:blip r:embed="rId4">
            <a:extLst>
              <a:ext uri="{28A0092B-C50C-407E-A947-70E740481C1C}">
                <a14:useLocalDpi xmlns:a14="http://schemas.microsoft.com/office/drawing/2010/main" val="0"/>
              </a:ext>
            </a:extLst>
          </a:blip>
          <a:srcRect l="19040" t="64436" r="22861" b="17085"/>
          <a:stretch/>
        </p:blipFill>
        <p:spPr>
          <a:xfrm>
            <a:off x="480537" y="5261979"/>
            <a:ext cx="6787323" cy="1213692"/>
          </a:xfrm>
          <a:prstGeom prst="rect">
            <a:avLst/>
          </a:prstGeom>
          <a:ln>
            <a:solidFill>
              <a:schemeClr val="bg1"/>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4D97FC50-D909-4BB2-96EC-2CE08D534987}"/>
              </a:ext>
            </a:extLst>
          </p:cNvPr>
          <p:cNvPicPr>
            <a:picLocks noChangeAspect="1"/>
          </p:cNvPicPr>
          <p:nvPr/>
        </p:nvPicPr>
        <p:blipFill rotWithShape="1">
          <a:blip r:embed="rId5">
            <a:extLst>
              <a:ext uri="{28A0092B-C50C-407E-A947-70E740481C1C}">
                <a14:useLocalDpi xmlns:a14="http://schemas.microsoft.com/office/drawing/2010/main" val="0"/>
              </a:ext>
            </a:extLst>
          </a:blip>
          <a:srcRect l="37608" t="36807" r="37935" b="37361"/>
          <a:stretch/>
        </p:blipFill>
        <p:spPr>
          <a:xfrm>
            <a:off x="8259725" y="4376640"/>
            <a:ext cx="2981740" cy="1770677"/>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3735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8B4A2CF-7A1D-4379-8B56-F19A436981F6}"/>
              </a:ext>
            </a:extLst>
          </p:cNvPr>
          <p:cNvSpPr/>
          <p:nvPr/>
        </p:nvSpPr>
        <p:spPr>
          <a:xfrm>
            <a:off x="231959" y="1390570"/>
            <a:ext cx="4830371" cy="5116247"/>
          </a:xfrm>
          <a:prstGeom prst="rect">
            <a:avLst/>
          </a:prstGeom>
          <a:solidFill>
            <a:schemeClr val="bg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E65E15B0-E973-43CC-B6F8-054F6CCD63CB}"/>
              </a:ext>
            </a:extLst>
          </p:cNvPr>
          <p:cNvSpPr>
            <a:spLocks noGrp="1"/>
          </p:cNvSpPr>
          <p:nvPr>
            <p:ph type="title"/>
          </p:nvPr>
        </p:nvSpPr>
        <p:spPr>
          <a:xfrm>
            <a:off x="467513" y="200946"/>
            <a:ext cx="8418374" cy="1288534"/>
          </a:xfrm>
        </p:spPr>
        <p:txBody>
          <a:bodyPr numCol="1"/>
          <a:lstStyle/>
          <a:p>
            <a:pPr algn="ctr"/>
            <a:r>
              <a:rPr lang="en-IN" sz="3200" dirty="0"/>
              <a:t>Then it reads the Invoices in the email and downloads them</a:t>
            </a:r>
          </a:p>
        </p:txBody>
      </p:sp>
      <p:pic>
        <p:nvPicPr>
          <p:cNvPr id="4" name="Picture 3">
            <a:extLst>
              <a:ext uri="{FF2B5EF4-FFF2-40B4-BE49-F238E27FC236}">
                <a16:creationId xmlns:a16="http://schemas.microsoft.com/office/drawing/2014/main" id="{75BABF61-775F-47E3-836D-B0F18718E897}"/>
              </a:ext>
            </a:extLst>
          </p:cNvPr>
          <p:cNvPicPr>
            <a:picLocks noChangeAspect="1"/>
          </p:cNvPicPr>
          <p:nvPr/>
        </p:nvPicPr>
        <p:blipFill rotWithShape="1">
          <a:blip r:embed="rId2">
            <a:extLst>
              <a:ext uri="{28A0092B-C50C-407E-A947-70E740481C1C}">
                <a14:useLocalDpi xmlns:a14="http://schemas.microsoft.com/office/drawing/2010/main" val="0"/>
              </a:ext>
            </a:extLst>
          </a:blip>
          <a:srcRect l="19870" t="27729" r="24857" b="41576"/>
          <a:stretch/>
        </p:blipFill>
        <p:spPr>
          <a:xfrm>
            <a:off x="467513" y="2601756"/>
            <a:ext cx="4329774" cy="1351882"/>
          </a:xfrm>
          <a:prstGeom prst="rect">
            <a:avLst/>
          </a:prstGeom>
          <a:ln>
            <a:solidFill>
              <a:schemeClr val="bg1"/>
            </a:solid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E99A728-6A2B-4FFF-BD0F-40F1258B6ECC}"/>
              </a:ext>
            </a:extLst>
          </p:cNvPr>
          <p:cNvPicPr>
            <a:picLocks noChangeAspect="1"/>
          </p:cNvPicPr>
          <p:nvPr/>
        </p:nvPicPr>
        <p:blipFill rotWithShape="1">
          <a:blip r:embed="rId3">
            <a:extLst>
              <a:ext uri="{28A0092B-C50C-407E-A947-70E740481C1C}">
                <a14:useLocalDpi xmlns:a14="http://schemas.microsoft.com/office/drawing/2010/main" val="0"/>
              </a:ext>
            </a:extLst>
          </a:blip>
          <a:srcRect l="19924" t="31051" r="25456" b="11530"/>
          <a:stretch/>
        </p:blipFill>
        <p:spPr>
          <a:xfrm>
            <a:off x="467513" y="3682241"/>
            <a:ext cx="4329774" cy="2559013"/>
          </a:xfrm>
          <a:prstGeom prst="rect">
            <a:avLst/>
          </a:prstGeom>
          <a:ln>
            <a:solidFill>
              <a:schemeClr val="bg1"/>
            </a:solid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1A038DEF-9B71-4C43-92C9-48CEB4EC91C9}"/>
              </a:ext>
            </a:extLst>
          </p:cNvPr>
          <p:cNvSpPr txBox="1"/>
          <p:nvPr/>
        </p:nvSpPr>
        <p:spPr>
          <a:xfrm>
            <a:off x="1757625" y="1806889"/>
            <a:ext cx="1898310" cy="40011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2000" dirty="0">
                <a:ln w="0"/>
                <a:solidFill>
                  <a:schemeClr val="bg1"/>
                </a:solidFill>
                <a:effectLst>
                  <a:outerShdw blurRad="38100" dist="19050" dir="2700000" algn="tl" rotWithShape="0">
                    <a:schemeClr val="dk1">
                      <a:alpha val="40000"/>
                    </a:schemeClr>
                  </a:outerShdw>
                </a:effectLst>
              </a:rPr>
              <a:t>Screenshot</a:t>
            </a:r>
          </a:p>
        </p:txBody>
      </p:sp>
      <p:sp>
        <p:nvSpPr>
          <p:cNvPr id="24" name="Arrow: Right 23">
            <a:extLst>
              <a:ext uri="{FF2B5EF4-FFF2-40B4-BE49-F238E27FC236}">
                <a16:creationId xmlns:a16="http://schemas.microsoft.com/office/drawing/2014/main" id="{DB100353-3E64-44DB-B4F4-33E2F7D21C81}"/>
              </a:ext>
            </a:extLst>
          </p:cNvPr>
          <p:cNvSpPr/>
          <p:nvPr/>
        </p:nvSpPr>
        <p:spPr>
          <a:xfrm rot="5400000">
            <a:off x="8415104" y="3675077"/>
            <a:ext cx="540625" cy="4009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5" name="Picture 24">
            <a:extLst>
              <a:ext uri="{FF2B5EF4-FFF2-40B4-BE49-F238E27FC236}">
                <a16:creationId xmlns:a16="http://schemas.microsoft.com/office/drawing/2014/main" id="{55A83F28-7712-4776-A64D-D974A5731E4D}"/>
              </a:ext>
            </a:extLst>
          </p:cNvPr>
          <p:cNvPicPr>
            <a:picLocks noChangeAspect="1"/>
          </p:cNvPicPr>
          <p:nvPr/>
        </p:nvPicPr>
        <p:blipFill rotWithShape="1">
          <a:blip r:embed="rId4">
            <a:extLst>
              <a:ext uri="{28A0092B-C50C-407E-A947-70E740481C1C}">
                <a14:useLocalDpi xmlns:a14="http://schemas.microsoft.com/office/drawing/2010/main" val="0"/>
              </a:ext>
            </a:extLst>
          </a:blip>
          <a:srcRect t="1" b="54989"/>
          <a:stretch/>
        </p:blipFill>
        <p:spPr>
          <a:xfrm>
            <a:off x="5485445" y="1573086"/>
            <a:ext cx="6532156" cy="1653028"/>
          </a:xfrm>
          <a:prstGeom prst="rect">
            <a:avLst/>
          </a:prstGeom>
          <a:ln>
            <a:solidFill>
              <a:schemeClr val="bg1"/>
            </a:solid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80A6C7D-6346-47D1-AC0C-D1B0098FC044}"/>
              </a:ext>
            </a:extLst>
          </p:cNvPr>
          <p:cNvPicPr>
            <a:picLocks noChangeAspect="1"/>
          </p:cNvPicPr>
          <p:nvPr/>
        </p:nvPicPr>
        <p:blipFill rotWithShape="1">
          <a:blip r:embed="rId5">
            <a:extLst>
              <a:ext uri="{28A0092B-C50C-407E-A947-70E740481C1C}">
                <a14:useLocalDpi xmlns:a14="http://schemas.microsoft.com/office/drawing/2010/main" val="0"/>
              </a:ext>
            </a:extLst>
          </a:blip>
          <a:srcRect l="18153" r="15869" b="65943"/>
          <a:stretch/>
        </p:blipFill>
        <p:spPr>
          <a:xfrm>
            <a:off x="5325990" y="4319257"/>
            <a:ext cx="6718852" cy="1949920"/>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04728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A7893E-4638-47CA-B5D4-6A9BE756239E}"/>
              </a:ext>
            </a:extLst>
          </p:cNvPr>
          <p:cNvSpPr/>
          <p:nvPr/>
        </p:nvSpPr>
        <p:spPr bwMode="hidden">
          <a:xfrm>
            <a:off x="159949" y="1191364"/>
            <a:ext cx="7906574" cy="5464622"/>
          </a:xfrm>
          <a:prstGeom prst="rect">
            <a:avLst/>
          </a:prstGeom>
          <a:solidFill>
            <a:schemeClr val="bg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rgbClr val="FF0000"/>
              </a:solidFill>
            </a:endParaRPr>
          </a:p>
        </p:txBody>
      </p:sp>
      <p:sp>
        <p:nvSpPr>
          <p:cNvPr id="4" name="Title 3">
            <a:extLst>
              <a:ext uri="{FF2B5EF4-FFF2-40B4-BE49-F238E27FC236}">
                <a16:creationId xmlns:a16="http://schemas.microsoft.com/office/drawing/2014/main" id="{50294F98-5249-4793-B87D-1CEBB405A7B3}"/>
              </a:ext>
            </a:extLst>
          </p:cNvPr>
          <p:cNvSpPr>
            <a:spLocks noGrp="1"/>
          </p:cNvSpPr>
          <p:nvPr>
            <p:ph type="title"/>
          </p:nvPr>
        </p:nvSpPr>
        <p:spPr>
          <a:xfrm>
            <a:off x="469702" y="202014"/>
            <a:ext cx="9404723" cy="1018273"/>
          </a:xfrm>
        </p:spPr>
        <p:txBody>
          <a:bodyPr/>
          <a:lstStyle/>
          <a:p>
            <a:r>
              <a:rPr lang="en-IN" sz="3000" dirty="0"/>
              <a:t>Next the data is extracted from the pdfs using anchor tag </a:t>
            </a:r>
          </a:p>
        </p:txBody>
      </p:sp>
      <p:pic>
        <p:nvPicPr>
          <p:cNvPr id="3" name="Picture 2">
            <a:extLst>
              <a:ext uri="{FF2B5EF4-FFF2-40B4-BE49-F238E27FC236}">
                <a16:creationId xmlns:a16="http://schemas.microsoft.com/office/drawing/2014/main" id="{FA472959-52E1-41FA-B8BC-6DB9D6BBAD61}"/>
              </a:ext>
            </a:extLst>
          </p:cNvPr>
          <p:cNvPicPr>
            <a:picLocks noChangeAspect="1"/>
          </p:cNvPicPr>
          <p:nvPr/>
        </p:nvPicPr>
        <p:blipFill rotWithShape="1">
          <a:blip r:embed="rId2">
            <a:extLst>
              <a:ext uri="{28A0092B-C50C-407E-A947-70E740481C1C}">
                <a14:useLocalDpi xmlns:a14="http://schemas.microsoft.com/office/drawing/2010/main" val="0"/>
              </a:ext>
            </a:extLst>
          </a:blip>
          <a:srcRect l="28993" t="27787" r="34862" b="10627"/>
          <a:stretch/>
        </p:blipFill>
        <p:spPr>
          <a:xfrm>
            <a:off x="4291493" y="1365214"/>
            <a:ext cx="3582514" cy="3431789"/>
          </a:xfrm>
          <a:prstGeom prst="rect">
            <a:avLst/>
          </a:prstGeom>
          <a:ln>
            <a:solidFill>
              <a:schemeClr val="bg1"/>
            </a:solid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22BC0CD-3C92-4283-8293-EEBC3EBF5351}"/>
              </a:ext>
            </a:extLst>
          </p:cNvPr>
          <p:cNvPicPr>
            <a:picLocks noChangeAspect="1"/>
          </p:cNvPicPr>
          <p:nvPr/>
        </p:nvPicPr>
        <p:blipFill rotWithShape="1">
          <a:blip r:embed="rId3">
            <a:extLst>
              <a:ext uri="{28A0092B-C50C-407E-A947-70E740481C1C}">
                <a14:useLocalDpi xmlns:a14="http://schemas.microsoft.com/office/drawing/2010/main" val="0"/>
              </a:ext>
            </a:extLst>
          </a:blip>
          <a:srcRect l="27799" t="24142" r="33370" b="10898"/>
          <a:stretch/>
        </p:blipFill>
        <p:spPr>
          <a:xfrm>
            <a:off x="352464" y="1365215"/>
            <a:ext cx="3648816" cy="3431788"/>
          </a:xfrm>
          <a:prstGeom prst="rect">
            <a:avLst/>
          </a:prstGeom>
          <a:ln>
            <a:solidFill>
              <a:schemeClr val="bg1"/>
            </a:solid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61D744ED-1D1E-4548-A742-457544091055}"/>
              </a:ext>
            </a:extLst>
          </p:cNvPr>
          <p:cNvSpPr txBox="1"/>
          <p:nvPr/>
        </p:nvSpPr>
        <p:spPr>
          <a:xfrm>
            <a:off x="3342338" y="820177"/>
            <a:ext cx="1898310" cy="40011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2000" dirty="0">
                <a:ln w="0"/>
                <a:solidFill>
                  <a:schemeClr val="bg1"/>
                </a:solidFill>
                <a:effectLst>
                  <a:outerShdw blurRad="38100" dist="19050" dir="2700000" algn="tl" rotWithShape="0">
                    <a:schemeClr val="dk1">
                      <a:alpha val="40000"/>
                    </a:schemeClr>
                  </a:outerShdw>
                </a:effectLst>
              </a:rPr>
              <a:t>Screenshots</a:t>
            </a:r>
          </a:p>
        </p:txBody>
      </p:sp>
      <p:pic>
        <p:nvPicPr>
          <p:cNvPr id="10" name="Picture 9">
            <a:extLst>
              <a:ext uri="{FF2B5EF4-FFF2-40B4-BE49-F238E27FC236}">
                <a16:creationId xmlns:a16="http://schemas.microsoft.com/office/drawing/2014/main" id="{1645C3D1-D602-4BDF-9A93-C721BC95FC65}"/>
              </a:ext>
            </a:extLst>
          </p:cNvPr>
          <p:cNvPicPr>
            <a:picLocks noChangeAspect="1"/>
          </p:cNvPicPr>
          <p:nvPr/>
        </p:nvPicPr>
        <p:blipFill rotWithShape="1">
          <a:blip r:embed="rId4">
            <a:extLst>
              <a:ext uri="{28A0092B-C50C-407E-A947-70E740481C1C}">
                <a14:useLocalDpi xmlns:a14="http://schemas.microsoft.com/office/drawing/2010/main" val="0"/>
              </a:ext>
            </a:extLst>
          </a:blip>
          <a:srcRect l="18478" t="64162" r="23369" b="7612"/>
          <a:stretch/>
        </p:blipFill>
        <p:spPr>
          <a:xfrm>
            <a:off x="505281" y="4941930"/>
            <a:ext cx="5708128" cy="1557732"/>
          </a:xfrm>
          <a:prstGeom prst="rect">
            <a:avLst/>
          </a:prstGeom>
          <a:ln>
            <a:solidFill>
              <a:schemeClr val="bg1"/>
            </a:solid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62B87575-9637-4AD7-BD9F-45D972071DA1}"/>
              </a:ext>
            </a:extLst>
          </p:cNvPr>
          <p:cNvSpPr txBox="1"/>
          <p:nvPr/>
        </p:nvSpPr>
        <p:spPr>
          <a:xfrm>
            <a:off x="6617013" y="5541828"/>
            <a:ext cx="1898310"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a:ln w="0"/>
                <a:solidFill>
                  <a:schemeClr val="bg1"/>
                </a:solidFill>
              </a:rPr>
              <a:t>Variables used</a:t>
            </a:r>
          </a:p>
        </p:txBody>
      </p:sp>
      <p:pic>
        <p:nvPicPr>
          <p:cNvPr id="19" name="Picture 18">
            <a:extLst>
              <a:ext uri="{FF2B5EF4-FFF2-40B4-BE49-F238E27FC236}">
                <a16:creationId xmlns:a16="http://schemas.microsoft.com/office/drawing/2014/main" id="{A10E6B53-6D12-4733-9B7A-8F51355A5260}"/>
              </a:ext>
            </a:extLst>
          </p:cNvPr>
          <p:cNvPicPr>
            <a:picLocks noChangeAspect="1"/>
          </p:cNvPicPr>
          <p:nvPr/>
        </p:nvPicPr>
        <p:blipFill rotWithShape="1">
          <a:blip r:embed="rId5">
            <a:extLst>
              <a:ext uri="{28A0092B-C50C-407E-A947-70E740481C1C}">
                <a14:useLocalDpi xmlns:a14="http://schemas.microsoft.com/office/drawing/2010/main" val="0"/>
              </a:ext>
            </a:extLst>
          </a:blip>
          <a:srcRect l="8333" t="10222" r="24584"/>
          <a:stretch/>
        </p:blipFill>
        <p:spPr>
          <a:xfrm>
            <a:off x="8259038" y="1977686"/>
            <a:ext cx="3857576" cy="2902628"/>
          </a:xfrm>
          <a:prstGeom prst="rect">
            <a:avLst/>
          </a:prstGeom>
          <a:ln>
            <a:solidFill>
              <a:schemeClr val="bg1"/>
            </a:solidFill>
          </a:ln>
          <a:effectLst>
            <a:outerShdw blurRad="292100" dist="139700" dir="2700000" algn="tl" rotWithShape="0">
              <a:srgbClr val="333333">
                <a:alpha val="65000"/>
              </a:srgbClr>
            </a:outerShdw>
          </a:effectLst>
        </p:spPr>
      </p:pic>
      <p:sp>
        <p:nvSpPr>
          <p:cNvPr id="22" name="TextBox 21">
            <a:extLst>
              <a:ext uri="{FF2B5EF4-FFF2-40B4-BE49-F238E27FC236}">
                <a16:creationId xmlns:a16="http://schemas.microsoft.com/office/drawing/2014/main" id="{54E84AC4-7E5F-4C43-B01B-D8CC866461EC}"/>
              </a:ext>
            </a:extLst>
          </p:cNvPr>
          <p:cNvSpPr txBox="1"/>
          <p:nvPr/>
        </p:nvSpPr>
        <p:spPr>
          <a:xfrm>
            <a:off x="9419200" y="5172496"/>
            <a:ext cx="1537252" cy="369332"/>
          </a:xfrm>
          <a:prstGeom prst="rect">
            <a:avLst/>
          </a:prstGeom>
          <a:solidFill>
            <a:schemeClr val="tx1"/>
          </a:solidFill>
        </p:spPr>
        <p:txBody>
          <a:bodyPr wrap="square" rtlCol="0">
            <a:spAutoFit/>
          </a:bodyPr>
          <a:lstStyle/>
          <a:p>
            <a:r>
              <a:rPr lang="en-IN" dirty="0">
                <a:solidFill>
                  <a:schemeClr val="bg1"/>
                </a:solidFill>
              </a:rPr>
              <a:t>Sample PDF</a:t>
            </a:r>
          </a:p>
        </p:txBody>
      </p:sp>
    </p:spTree>
    <p:extLst>
      <p:ext uri="{BB962C8B-B14F-4D97-AF65-F5344CB8AC3E}">
        <p14:creationId xmlns:p14="http://schemas.microsoft.com/office/powerpoint/2010/main" val="3286323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5042D-E977-409D-AF80-D3D2D4F1AC85}"/>
              </a:ext>
            </a:extLst>
          </p:cNvPr>
          <p:cNvSpPr>
            <a:spLocks noGrp="1"/>
          </p:cNvSpPr>
          <p:nvPr>
            <p:ph type="title"/>
          </p:nvPr>
        </p:nvSpPr>
        <p:spPr/>
        <p:txBody>
          <a:bodyPr/>
          <a:lstStyle/>
          <a:p>
            <a:r>
              <a:rPr lang="en-IN" dirty="0"/>
              <a:t>What is RPA?</a:t>
            </a:r>
          </a:p>
        </p:txBody>
      </p:sp>
      <p:sp>
        <p:nvSpPr>
          <p:cNvPr id="3" name="Content Placeholder 2">
            <a:extLst>
              <a:ext uri="{FF2B5EF4-FFF2-40B4-BE49-F238E27FC236}">
                <a16:creationId xmlns:a16="http://schemas.microsoft.com/office/drawing/2014/main" id="{ECBAE265-9632-4B18-B20F-C6F0FD7A7D7E}"/>
              </a:ext>
            </a:extLst>
          </p:cNvPr>
          <p:cNvSpPr>
            <a:spLocks noGrp="1"/>
          </p:cNvSpPr>
          <p:nvPr>
            <p:ph idx="1"/>
          </p:nvPr>
        </p:nvSpPr>
        <p:spPr>
          <a:xfrm>
            <a:off x="646111" y="1567543"/>
            <a:ext cx="7293203" cy="4680857"/>
          </a:xfrm>
        </p:spPr>
        <p:txBody>
          <a:bodyPr>
            <a:normAutofit fontScale="92500"/>
          </a:bodyPr>
          <a:lstStyle/>
          <a:p>
            <a:r>
              <a:rPr lang="en-US" sz="2200" b="1" i="0" dirty="0">
                <a:effectLst/>
                <a:latin typeface="Arial" panose="020B0604020202020204" pitchFamily="34" charset="0"/>
              </a:rPr>
              <a:t>Robotic process automation</a:t>
            </a:r>
            <a:r>
              <a:rPr lang="en-US" sz="2200" b="0" i="0" dirty="0">
                <a:effectLst/>
                <a:latin typeface="Arial" panose="020B0604020202020204" pitchFamily="34" charset="0"/>
              </a:rPr>
              <a:t> (or RPA) is a form of </a:t>
            </a:r>
            <a:r>
              <a:rPr lang="en-US" sz="2200" dirty="0">
                <a:latin typeface="Arial" panose="020B0604020202020204" pitchFamily="34" charset="0"/>
              </a:rPr>
              <a:t>business process automation</a:t>
            </a:r>
            <a:r>
              <a:rPr lang="en-US" sz="2200" b="0" i="0" dirty="0">
                <a:effectLst/>
                <a:latin typeface="Arial" panose="020B0604020202020204" pitchFamily="34" charset="0"/>
              </a:rPr>
              <a:t> technology based on metaphorical </a:t>
            </a:r>
            <a:r>
              <a:rPr lang="en-US" sz="2200" dirty="0">
                <a:latin typeface="Arial" panose="020B0604020202020204" pitchFamily="34" charset="0"/>
              </a:rPr>
              <a:t>software</a:t>
            </a:r>
            <a:r>
              <a:rPr lang="en-US" sz="2200" strike="noStrike" dirty="0">
                <a:latin typeface="Arial" panose="020B0604020202020204" pitchFamily="34" charset="0"/>
              </a:rPr>
              <a:t> </a:t>
            </a:r>
            <a:r>
              <a:rPr lang="en-US" sz="2200" b="0" i="0" dirty="0">
                <a:effectLst/>
                <a:latin typeface="Arial" panose="020B0604020202020204" pitchFamily="34" charset="0"/>
              </a:rPr>
              <a:t>robots (bots) or on </a:t>
            </a:r>
            <a:r>
              <a:rPr lang="en-US" sz="2200" dirty="0">
                <a:latin typeface="Arial" panose="020B0604020202020204" pitchFamily="34" charset="0"/>
              </a:rPr>
              <a:t>artificial intelligence </a:t>
            </a:r>
            <a:r>
              <a:rPr lang="en-US" sz="2200" b="0" i="0" dirty="0">
                <a:effectLst/>
                <a:latin typeface="Arial" panose="020B0604020202020204" pitchFamily="34" charset="0"/>
              </a:rPr>
              <a:t>(AI). It is sometimes referred to as </a:t>
            </a:r>
            <a:r>
              <a:rPr lang="en-US" sz="2200" b="0" i="1" dirty="0">
                <a:effectLst/>
                <a:latin typeface="Arial" panose="020B0604020202020204" pitchFamily="34" charset="0"/>
              </a:rPr>
              <a:t>software robotics</a:t>
            </a:r>
            <a:r>
              <a:rPr lang="en-US" sz="2200" b="0" i="0" dirty="0">
                <a:effectLst/>
                <a:latin typeface="Arial" panose="020B0604020202020204" pitchFamily="34" charset="0"/>
              </a:rPr>
              <a:t> (not to be confused with </a:t>
            </a:r>
            <a:r>
              <a:rPr lang="en-US" sz="2200" dirty="0">
                <a:latin typeface="Arial" panose="020B0604020202020204" pitchFamily="34" charset="0"/>
              </a:rPr>
              <a:t>robot software).</a:t>
            </a:r>
            <a:endParaRPr lang="en-US" sz="2200" b="0" i="0" dirty="0">
              <a:effectLst/>
              <a:latin typeface="Arial" panose="020B0604020202020204" pitchFamily="34" charset="0"/>
            </a:endParaRPr>
          </a:p>
          <a:p>
            <a:r>
              <a:rPr lang="en-US" sz="2200" b="0" i="0" dirty="0">
                <a:effectLst/>
                <a:latin typeface="Arial" panose="020B0604020202020204" pitchFamily="34" charset="0"/>
              </a:rPr>
              <a:t>RPA tools have strong technical similarities to </a:t>
            </a:r>
            <a:r>
              <a:rPr lang="en-US" sz="2200" dirty="0">
                <a:latin typeface="Arial" panose="020B0604020202020204" pitchFamily="34" charset="0"/>
              </a:rPr>
              <a:t>graphical user interface testing </a:t>
            </a:r>
            <a:r>
              <a:rPr lang="en-US" sz="2200" b="0" i="0" dirty="0">
                <a:effectLst/>
                <a:latin typeface="Arial" panose="020B0604020202020204" pitchFamily="34" charset="0"/>
              </a:rPr>
              <a:t>tools. These tools also automate interactions with the GUI, and often do so by </a:t>
            </a:r>
            <a:r>
              <a:rPr lang="en-US" sz="2200" dirty="0">
                <a:latin typeface="Arial" panose="020B0604020202020204" pitchFamily="34" charset="0"/>
              </a:rPr>
              <a:t>repeating a set of demonstration actions</a:t>
            </a:r>
            <a:r>
              <a:rPr lang="en-US" sz="2200" b="0" i="0" dirty="0">
                <a:effectLst/>
                <a:latin typeface="Arial" panose="020B0604020202020204" pitchFamily="34" charset="0"/>
              </a:rPr>
              <a:t> performed by a user. RPA tools differ from such systems that allow data to be handled in and between multiple applications, for instance, receiving </a:t>
            </a:r>
            <a:r>
              <a:rPr lang="en-US" sz="2200" dirty="0">
                <a:latin typeface="Arial" panose="020B0604020202020204" pitchFamily="34" charset="0"/>
              </a:rPr>
              <a:t>email</a:t>
            </a:r>
            <a:r>
              <a:rPr lang="en-US" sz="2200" b="0" i="0" dirty="0">
                <a:effectLst/>
                <a:latin typeface="Arial" panose="020B0604020202020204" pitchFamily="34" charset="0"/>
              </a:rPr>
              <a:t> containing an invoice, extracting the data, and then typing that into a </a:t>
            </a:r>
            <a:r>
              <a:rPr lang="en-US" sz="2200" dirty="0">
                <a:latin typeface="Arial" panose="020B0604020202020204" pitchFamily="34" charset="0"/>
              </a:rPr>
              <a:t>bookkeeping</a:t>
            </a:r>
            <a:r>
              <a:rPr lang="en-US" sz="2200" b="0" i="0" dirty="0">
                <a:effectLst/>
                <a:latin typeface="Arial" panose="020B0604020202020204" pitchFamily="34" charset="0"/>
              </a:rPr>
              <a:t> system.</a:t>
            </a:r>
            <a:endParaRPr lang="en-IN" sz="2200" dirty="0"/>
          </a:p>
        </p:txBody>
      </p:sp>
      <p:pic>
        <p:nvPicPr>
          <p:cNvPr id="5" name="Picture 4">
            <a:extLst>
              <a:ext uri="{FF2B5EF4-FFF2-40B4-BE49-F238E27FC236}">
                <a16:creationId xmlns:a16="http://schemas.microsoft.com/office/drawing/2014/main" id="{BDEF43EB-B7DC-474E-82A5-56CD78CE3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7029" y="0"/>
            <a:ext cx="4034971" cy="2017486"/>
          </a:xfrm>
          <a:prstGeom prst="rect">
            <a:avLst/>
          </a:prstGeom>
        </p:spPr>
      </p:pic>
    </p:spTree>
    <p:extLst>
      <p:ext uri="{BB962C8B-B14F-4D97-AF65-F5344CB8AC3E}">
        <p14:creationId xmlns:p14="http://schemas.microsoft.com/office/powerpoint/2010/main" val="1701269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8D2259F-57D0-49C4-8A88-43939413C65F}"/>
              </a:ext>
            </a:extLst>
          </p:cNvPr>
          <p:cNvSpPr/>
          <p:nvPr/>
        </p:nvSpPr>
        <p:spPr bwMode="hidden">
          <a:xfrm>
            <a:off x="162168" y="1511695"/>
            <a:ext cx="11797521" cy="5030591"/>
          </a:xfrm>
          <a:prstGeom prst="rect">
            <a:avLst/>
          </a:prstGeom>
          <a:solidFill>
            <a:schemeClr val="bg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rgbClr val="FF0000"/>
              </a:solidFill>
            </a:endParaRPr>
          </a:p>
        </p:txBody>
      </p:sp>
      <p:sp>
        <p:nvSpPr>
          <p:cNvPr id="7" name="Rectangle 6">
            <a:extLst>
              <a:ext uri="{FF2B5EF4-FFF2-40B4-BE49-F238E27FC236}">
                <a16:creationId xmlns:a16="http://schemas.microsoft.com/office/drawing/2014/main" id="{5BD638F5-36FF-4729-A5DD-5A2DF4F5A210}"/>
              </a:ext>
            </a:extLst>
          </p:cNvPr>
          <p:cNvSpPr/>
          <p:nvPr/>
        </p:nvSpPr>
        <p:spPr>
          <a:xfrm>
            <a:off x="440548" y="315714"/>
            <a:ext cx="9935904" cy="1015663"/>
          </a:xfrm>
          <a:prstGeom prst="rect">
            <a:avLst/>
          </a:prstGeom>
        </p:spPr>
        <p:txBody>
          <a:bodyPr wrap="square">
            <a:spAutoFit/>
          </a:bodyPr>
          <a:lstStyle/>
          <a:p>
            <a:r>
              <a:rPr lang="en-IN" sz="3000" dirty="0"/>
              <a:t>Next the data is extracted from the pdfs using anchor tag </a:t>
            </a:r>
          </a:p>
        </p:txBody>
      </p:sp>
      <p:pic>
        <p:nvPicPr>
          <p:cNvPr id="15" name="Picture 14">
            <a:extLst>
              <a:ext uri="{FF2B5EF4-FFF2-40B4-BE49-F238E27FC236}">
                <a16:creationId xmlns:a16="http://schemas.microsoft.com/office/drawing/2014/main" id="{C1209C10-D913-4403-B3A9-6AE7168F6964}"/>
              </a:ext>
            </a:extLst>
          </p:cNvPr>
          <p:cNvPicPr>
            <a:picLocks noChangeAspect="1"/>
          </p:cNvPicPr>
          <p:nvPr/>
        </p:nvPicPr>
        <p:blipFill rotWithShape="1">
          <a:blip r:embed="rId2">
            <a:extLst>
              <a:ext uri="{28A0092B-C50C-407E-A947-70E740481C1C}">
                <a14:useLocalDpi xmlns:a14="http://schemas.microsoft.com/office/drawing/2010/main" val="0"/>
              </a:ext>
            </a:extLst>
          </a:blip>
          <a:srcRect l="28609" t="23368" r="34652" b="10705"/>
          <a:stretch/>
        </p:blipFill>
        <p:spPr>
          <a:xfrm>
            <a:off x="4206966" y="2492720"/>
            <a:ext cx="3642885" cy="3675219"/>
          </a:xfrm>
          <a:prstGeom prst="rect">
            <a:avLst/>
          </a:prstGeom>
          <a:ln>
            <a:solidFill>
              <a:schemeClr val="bg1"/>
            </a:solid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AC0818B6-63AA-4CC3-9987-E2EDAE6C765C}"/>
              </a:ext>
            </a:extLst>
          </p:cNvPr>
          <p:cNvPicPr>
            <a:picLocks noChangeAspect="1"/>
          </p:cNvPicPr>
          <p:nvPr/>
        </p:nvPicPr>
        <p:blipFill rotWithShape="1">
          <a:blip r:embed="rId3">
            <a:extLst>
              <a:ext uri="{28A0092B-C50C-407E-A947-70E740481C1C}">
                <a14:useLocalDpi xmlns:a14="http://schemas.microsoft.com/office/drawing/2010/main" val="0"/>
              </a:ext>
            </a:extLst>
          </a:blip>
          <a:srcRect l="29273" t="23370" r="33988" b="10704"/>
          <a:stretch/>
        </p:blipFill>
        <p:spPr>
          <a:xfrm>
            <a:off x="8070383" y="2492721"/>
            <a:ext cx="3642885" cy="3675218"/>
          </a:xfrm>
          <a:prstGeom prst="rect">
            <a:avLst/>
          </a:prstGeom>
          <a:ln>
            <a:solidFill>
              <a:schemeClr val="bg1"/>
            </a:solidFill>
          </a:ln>
          <a:effectLst>
            <a:outerShdw blurRad="292100" dist="139700" dir="2700000" algn="tl" rotWithShape="0">
              <a:srgbClr val="333333">
                <a:alpha val="65000"/>
              </a:srgbClr>
            </a:outerShdw>
          </a:effectLst>
        </p:spPr>
      </p:pic>
      <p:sp>
        <p:nvSpPr>
          <p:cNvPr id="26" name="TextBox 25">
            <a:extLst>
              <a:ext uri="{FF2B5EF4-FFF2-40B4-BE49-F238E27FC236}">
                <a16:creationId xmlns:a16="http://schemas.microsoft.com/office/drawing/2014/main" id="{DB3CB686-89B7-4081-8332-F1130B071FE3}"/>
              </a:ext>
            </a:extLst>
          </p:cNvPr>
          <p:cNvSpPr txBox="1"/>
          <p:nvPr/>
        </p:nvSpPr>
        <p:spPr>
          <a:xfrm>
            <a:off x="4790580" y="1718263"/>
            <a:ext cx="2475656" cy="43088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2200" dirty="0">
                <a:ln w="0"/>
                <a:solidFill>
                  <a:schemeClr val="bg1"/>
                </a:solidFill>
                <a:effectLst>
                  <a:outerShdw blurRad="38100" dist="19050" dir="2700000" algn="tl" rotWithShape="0">
                    <a:schemeClr val="dk1">
                      <a:alpha val="40000"/>
                    </a:schemeClr>
                  </a:outerShdw>
                </a:effectLst>
              </a:rPr>
              <a:t>Screenshots</a:t>
            </a:r>
          </a:p>
        </p:txBody>
      </p:sp>
      <p:pic>
        <p:nvPicPr>
          <p:cNvPr id="27" name="Picture 26">
            <a:extLst>
              <a:ext uri="{FF2B5EF4-FFF2-40B4-BE49-F238E27FC236}">
                <a16:creationId xmlns:a16="http://schemas.microsoft.com/office/drawing/2014/main" id="{2747D1DD-5981-4C28-A6C7-3CBD246F19AE}"/>
              </a:ext>
            </a:extLst>
          </p:cNvPr>
          <p:cNvPicPr>
            <a:picLocks noChangeAspect="1"/>
          </p:cNvPicPr>
          <p:nvPr/>
        </p:nvPicPr>
        <p:blipFill rotWithShape="1">
          <a:blip r:embed="rId4">
            <a:extLst>
              <a:ext uri="{28A0092B-C50C-407E-A947-70E740481C1C}">
                <a14:useLocalDpi xmlns:a14="http://schemas.microsoft.com/office/drawing/2010/main" val="0"/>
              </a:ext>
            </a:extLst>
          </a:blip>
          <a:srcRect l="29294" t="24788" r="34109" b="9287"/>
          <a:stretch/>
        </p:blipFill>
        <p:spPr>
          <a:xfrm>
            <a:off x="365402" y="2492719"/>
            <a:ext cx="3628846" cy="3675217"/>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3092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C91F75-63AE-4BA1-A329-29948916C2AD}"/>
              </a:ext>
            </a:extLst>
          </p:cNvPr>
          <p:cNvSpPr/>
          <p:nvPr/>
        </p:nvSpPr>
        <p:spPr bwMode="hidden">
          <a:xfrm>
            <a:off x="197240" y="1511695"/>
            <a:ext cx="4149474" cy="5030591"/>
          </a:xfrm>
          <a:prstGeom prst="rect">
            <a:avLst/>
          </a:prstGeom>
          <a:solidFill>
            <a:schemeClr val="bg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rgbClr val="FF0000"/>
              </a:solidFill>
            </a:endParaRPr>
          </a:p>
        </p:txBody>
      </p:sp>
      <p:sp>
        <p:nvSpPr>
          <p:cNvPr id="6" name="TextBox 5">
            <a:extLst>
              <a:ext uri="{FF2B5EF4-FFF2-40B4-BE49-F238E27FC236}">
                <a16:creationId xmlns:a16="http://schemas.microsoft.com/office/drawing/2014/main" id="{87A8D844-B03E-4146-9E40-16B07DBD385E}"/>
              </a:ext>
            </a:extLst>
          </p:cNvPr>
          <p:cNvSpPr txBox="1"/>
          <p:nvPr/>
        </p:nvSpPr>
        <p:spPr>
          <a:xfrm>
            <a:off x="1257211" y="1741698"/>
            <a:ext cx="1898310" cy="40011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2000" dirty="0">
                <a:ln w="0"/>
                <a:solidFill>
                  <a:schemeClr val="bg1"/>
                </a:solidFill>
                <a:effectLst>
                  <a:outerShdw blurRad="38100" dist="19050" dir="2700000" algn="tl" rotWithShape="0">
                    <a:schemeClr val="dk1">
                      <a:alpha val="40000"/>
                    </a:schemeClr>
                  </a:outerShdw>
                </a:effectLst>
              </a:rPr>
              <a:t>Screenshot</a:t>
            </a:r>
          </a:p>
        </p:txBody>
      </p:sp>
      <p:sp>
        <p:nvSpPr>
          <p:cNvPr id="7" name="Rectangle 6">
            <a:extLst>
              <a:ext uri="{FF2B5EF4-FFF2-40B4-BE49-F238E27FC236}">
                <a16:creationId xmlns:a16="http://schemas.microsoft.com/office/drawing/2014/main" id="{EC0C62C2-FBC8-4ADC-A1A3-08EF44E5F960}"/>
              </a:ext>
            </a:extLst>
          </p:cNvPr>
          <p:cNvSpPr/>
          <p:nvPr/>
        </p:nvSpPr>
        <p:spPr>
          <a:xfrm>
            <a:off x="440548" y="315714"/>
            <a:ext cx="9935904" cy="553998"/>
          </a:xfrm>
          <a:prstGeom prst="rect">
            <a:avLst/>
          </a:prstGeom>
        </p:spPr>
        <p:txBody>
          <a:bodyPr wrap="square">
            <a:spAutoFit/>
          </a:bodyPr>
          <a:lstStyle/>
          <a:p>
            <a:pPr algn="ctr"/>
            <a:r>
              <a:rPr lang="en-IN" sz="3000" dirty="0"/>
              <a:t>Now the data is stored in an Excel File</a:t>
            </a:r>
          </a:p>
        </p:txBody>
      </p:sp>
      <p:pic>
        <p:nvPicPr>
          <p:cNvPr id="9" name="Picture 8">
            <a:extLst>
              <a:ext uri="{FF2B5EF4-FFF2-40B4-BE49-F238E27FC236}">
                <a16:creationId xmlns:a16="http://schemas.microsoft.com/office/drawing/2014/main" id="{912FD826-2497-472F-ABAD-569987A83C5E}"/>
              </a:ext>
            </a:extLst>
          </p:cNvPr>
          <p:cNvPicPr>
            <a:picLocks noChangeAspect="1"/>
          </p:cNvPicPr>
          <p:nvPr/>
        </p:nvPicPr>
        <p:blipFill rotWithShape="1">
          <a:blip r:embed="rId2">
            <a:extLst>
              <a:ext uri="{28A0092B-C50C-407E-A947-70E740481C1C}">
                <a14:useLocalDpi xmlns:a14="http://schemas.microsoft.com/office/drawing/2010/main" val="0"/>
              </a:ext>
            </a:extLst>
          </a:blip>
          <a:srcRect l="28696" t="24788" r="34565" b="9287"/>
          <a:stretch/>
        </p:blipFill>
        <p:spPr>
          <a:xfrm>
            <a:off x="384923" y="2555447"/>
            <a:ext cx="3642887" cy="3675219"/>
          </a:xfrm>
          <a:prstGeom prst="rect">
            <a:avLst/>
          </a:prstGeom>
          <a:ln>
            <a:solidFill>
              <a:schemeClr val="bg1"/>
            </a:solid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02B24AEB-1480-4F4A-AF16-9FA539562A0A}"/>
              </a:ext>
            </a:extLst>
          </p:cNvPr>
          <p:cNvPicPr>
            <a:picLocks noChangeAspect="1"/>
          </p:cNvPicPr>
          <p:nvPr/>
        </p:nvPicPr>
        <p:blipFill rotWithShape="1">
          <a:blip r:embed="rId3">
            <a:extLst>
              <a:ext uri="{28A0092B-C50C-407E-A947-70E740481C1C}">
                <a14:useLocalDpi xmlns:a14="http://schemas.microsoft.com/office/drawing/2010/main" val="0"/>
              </a:ext>
            </a:extLst>
          </a:blip>
          <a:srcRect r="43043" b="52594"/>
          <a:stretch/>
        </p:blipFill>
        <p:spPr>
          <a:xfrm>
            <a:off x="5198921" y="4141290"/>
            <a:ext cx="5600203" cy="2620629"/>
          </a:xfrm>
          <a:prstGeom prst="rect">
            <a:avLst/>
          </a:prstGeom>
          <a:ln>
            <a:solidFill>
              <a:schemeClr val="bg1"/>
            </a:solidFill>
          </a:ln>
          <a:effectLst>
            <a:outerShdw blurRad="292100" dist="139700" dir="2700000" algn="tl" rotWithShape="0">
              <a:srgbClr val="333333">
                <a:alpha val="65000"/>
              </a:srgbClr>
            </a:outerShdw>
          </a:effectLst>
        </p:spPr>
      </p:pic>
      <p:sp>
        <p:nvSpPr>
          <p:cNvPr id="16" name="Arrow: Down 15">
            <a:extLst>
              <a:ext uri="{FF2B5EF4-FFF2-40B4-BE49-F238E27FC236}">
                <a16:creationId xmlns:a16="http://schemas.microsoft.com/office/drawing/2014/main" id="{501CEA92-54FF-4B78-8CED-B4861404230D}"/>
              </a:ext>
            </a:extLst>
          </p:cNvPr>
          <p:cNvSpPr/>
          <p:nvPr/>
        </p:nvSpPr>
        <p:spPr>
          <a:xfrm>
            <a:off x="7795822" y="3701152"/>
            <a:ext cx="268678" cy="337447"/>
          </a:xfrm>
          <a:prstGeom prst="down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E73A39A7-E68E-4BC5-8A48-36C3AA59BF7F}"/>
              </a:ext>
            </a:extLst>
          </p:cNvPr>
          <p:cNvPicPr>
            <a:picLocks noChangeAspect="1"/>
          </p:cNvPicPr>
          <p:nvPr/>
        </p:nvPicPr>
        <p:blipFill rotWithShape="1">
          <a:blip r:embed="rId4">
            <a:extLst>
              <a:ext uri="{28A0092B-C50C-407E-A947-70E740481C1C}">
                <a14:useLocalDpi xmlns:a14="http://schemas.microsoft.com/office/drawing/2010/main" val="0"/>
              </a:ext>
            </a:extLst>
          </a:blip>
          <a:srcRect r="46778" b="53522"/>
          <a:stretch/>
        </p:blipFill>
        <p:spPr>
          <a:xfrm>
            <a:off x="5565354" y="1057525"/>
            <a:ext cx="4998291" cy="2454069"/>
          </a:xfrm>
          <a:prstGeom prst="rect">
            <a:avLst/>
          </a:prstGeom>
        </p:spPr>
      </p:pic>
    </p:spTree>
    <p:extLst>
      <p:ext uri="{BB962C8B-B14F-4D97-AF65-F5344CB8AC3E}">
        <p14:creationId xmlns:p14="http://schemas.microsoft.com/office/powerpoint/2010/main" val="3140668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71A05E-409D-4A12-84A6-BE3A698021B2}"/>
              </a:ext>
            </a:extLst>
          </p:cNvPr>
          <p:cNvSpPr/>
          <p:nvPr/>
        </p:nvSpPr>
        <p:spPr bwMode="hidden">
          <a:xfrm>
            <a:off x="162169" y="1511695"/>
            <a:ext cx="7724531" cy="4851005"/>
          </a:xfrm>
          <a:prstGeom prst="rect">
            <a:avLst/>
          </a:prstGeom>
          <a:solidFill>
            <a:schemeClr val="bg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rgbClr val="FF0000"/>
              </a:solidFill>
            </a:endParaRPr>
          </a:p>
        </p:txBody>
      </p:sp>
      <p:sp>
        <p:nvSpPr>
          <p:cNvPr id="8" name="TextBox 7">
            <a:extLst>
              <a:ext uri="{FF2B5EF4-FFF2-40B4-BE49-F238E27FC236}">
                <a16:creationId xmlns:a16="http://schemas.microsoft.com/office/drawing/2014/main" id="{485AF39F-76B0-446E-A998-FAA2E24FEFA7}"/>
              </a:ext>
            </a:extLst>
          </p:cNvPr>
          <p:cNvSpPr txBox="1"/>
          <p:nvPr/>
        </p:nvSpPr>
        <p:spPr>
          <a:xfrm>
            <a:off x="3075279" y="1759970"/>
            <a:ext cx="1898310" cy="40011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2000" dirty="0">
                <a:ln w="0"/>
                <a:solidFill>
                  <a:schemeClr val="bg1"/>
                </a:solidFill>
                <a:effectLst>
                  <a:outerShdw blurRad="38100" dist="19050" dir="2700000" algn="tl" rotWithShape="0">
                    <a:schemeClr val="dk1">
                      <a:alpha val="40000"/>
                    </a:schemeClr>
                  </a:outerShdw>
                </a:effectLst>
              </a:rPr>
              <a:t>Screenshots</a:t>
            </a:r>
          </a:p>
        </p:txBody>
      </p:sp>
      <p:sp>
        <p:nvSpPr>
          <p:cNvPr id="2" name="Title 1">
            <a:extLst>
              <a:ext uri="{FF2B5EF4-FFF2-40B4-BE49-F238E27FC236}">
                <a16:creationId xmlns:a16="http://schemas.microsoft.com/office/drawing/2014/main" id="{CDE5C416-ACAF-4C75-B680-4A2DF6655B8F}"/>
              </a:ext>
            </a:extLst>
          </p:cNvPr>
          <p:cNvSpPr>
            <a:spLocks noGrp="1"/>
          </p:cNvSpPr>
          <p:nvPr>
            <p:ph type="title"/>
          </p:nvPr>
        </p:nvSpPr>
        <p:spPr>
          <a:xfrm>
            <a:off x="721143" y="354929"/>
            <a:ext cx="9404723" cy="790472"/>
          </a:xfrm>
        </p:spPr>
        <p:txBody>
          <a:bodyPr/>
          <a:lstStyle/>
          <a:p>
            <a:pPr algn="ctr"/>
            <a:r>
              <a:rPr lang="en-IN" sz="3200" dirty="0"/>
              <a:t>Data being filtered to be sent to the desired address</a:t>
            </a:r>
          </a:p>
        </p:txBody>
      </p:sp>
      <p:pic>
        <p:nvPicPr>
          <p:cNvPr id="4" name="Picture 3">
            <a:extLst>
              <a:ext uri="{FF2B5EF4-FFF2-40B4-BE49-F238E27FC236}">
                <a16:creationId xmlns:a16="http://schemas.microsoft.com/office/drawing/2014/main" id="{9F10D502-3B1B-4E9D-9608-9E8D2C7F8372}"/>
              </a:ext>
            </a:extLst>
          </p:cNvPr>
          <p:cNvPicPr>
            <a:picLocks noChangeAspect="1"/>
          </p:cNvPicPr>
          <p:nvPr/>
        </p:nvPicPr>
        <p:blipFill rotWithShape="1">
          <a:blip r:embed="rId2">
            <a:extLst>
              <a:ext uri="{28A0092B-C50C-407E-A947-70E740481C1C}">
                <a14:useLocalDpi xmlns:a14="http://schemas.microsoft.com/office/drawing/2010/main" val="0"/>
              </a:ext>
            </a:extLst>
          </a:blip>
          <a:srcRect l="28913" t="23175" r="34348" b="10899"/>
          <a:stretch/>
        </p:blipFill>
        <p:spPr>
          <a:xfrm>
            <a:off x="428829" y="2406797"/>
            <a:ext cx="3241335" cy="3270104"/>
          </a:xfrm>
          <a:prstGeom prst="rect">
            <a:avLst/>
          </a:prstGeom>
          <a:ln>
            <a:solidFill>
              <a:schemeClr val="bg1"/>
            </a:solid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A9E1F86-E4CD-41D6-B722-7B8F800D1007}"/>
              </a:ext>
            </a:extLst>
          </p:cNvPr>
          <p:cNvPicPr>
            <a:picLocks noChangeAspect="1"/>
          </p:cNvPicPr>
          <p:nvPr/>
        </p:nvPicPr>
        <p:blipFill rotWithShape="1">
          <a:blip r:embed="rId3">
            <a:extLst>
              <a:ext uri="{28A0092B-C50C-407E-A947-70E740481C1C}">
                <a14:useLocalDpi xmlns:a14="http://schemas.microsoft.com/office/drawing/2010/main" val="0"/>
              </a:ext>
            </a:extLst>
          </a:blip>
          <a:srcRect l="28499" t="23368" r="34400" b="10705"/>
          <a:stretch/>
        </p:blipFill>
        <p:spPr>
          <a:xfrm>
            <a:off x="4256636" y="2406797"/>
            <a:ext cx="3273225" cy="3270104"/>
          </a:xfrm>
          <a:prstGeom prst="rect">
            <a:avLst/>
          </a:prstGeom>
          <a:ln>
            <a:solidFill>
              <a:schemeClr val="bg1"/>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67AF3DB1-1FF2-4A22-B789-E4800B5B4819}"/>
              </a:ext>
            </a:extLst>
          </p:cNvPr>
          <p:cNvPicPr>
            <a:picLocks noChangeAspect="1"/>
          </p:cNvPicPr>
          <p:nvPr/>
        </p:nvPicPr>
        <p:blipFill rotWithShape="1">
          <a:blip r:embed="rId4">
            <a:extLst>
              <a:ext uri="{28A0092B-C50C-407E-A947-70E740481C1C}">
                <a14:useLocalDpi xmlns:a14="http://schemas.microsoft.com/office/drawing/2010/main" val="0"/>
              </a:ext>
            </a:extLst>
          </a:blip>
          <a:srcRect t="9655" r="50594" b="47046"/>
          <a:stretch/>
        </p:blipFill>
        <p:spPr>
          <a:xfrm>
            <a:off x="8153360" y="2899339"/>
            <a:ext cx="3945013" cy="1943847"/>
          </a:xfrm>
          <a:prstGeom prst="rect">
            <a:avLst/>
          </a:prstGeom>
          <a:ln>
            <a:solidFill>
              <a:schemeClr val="bg1"/>
            </a:solid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E793C788-AB52-4F2D-8054-F49625F4939E}"/>
              </a:ext>
            </a:extLst>
          </p:cNvPr>
          <p:cNvSpPr txBox="1"/>
          <p:nvPr/>
        </p:nvSpPr>
        <p:spPr>
          <a:xfrm>
            <a:off x="8909306" y="5046844"/>
            <a:ext cx="2616200" cy="369332"/>
          </a:xfrm>
          <a:prstGeom prst="rect">
            <a:avLst/>
          </a:prstGeom>
          <a:solidFill>
            <a:schemeClr val="tx1"/>
          </a:solidFill>
        </p:spPr>
        <p:txBody>
          <a:bodyPr wrap="square" rtlCol="0">
            <a:spAutoFit/>
          </a:bodyPr>
          <a:lstStyle/>
          <a:p>
            <a:pPr algn="ctr"/>
            <a:r>
              <a:rPr lang="en-IN" dirty="0">
                <a:solidFill>
                  <a:schemeClr val="bg1"/>
                </a:solidFill>
              </a:rPr>
              <a:t>Email has been sent</a:t>
            </a:r>
          </a:p>
        </p:txBody>
      </p:sp>
    </p:spTree>
    <p:extLst>
      <p:ext uri="{BB962C8B-B14F-4D97-AF65-F5344CB8AC3E}">
        <p14:creationId xmlns:p14="http://schemas.microsoft.com/office/powerpoint/2010/main" val="1670630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23A2BC-22F0-47AB-904E-138B8C6C6469}"/>
              </a:ext>
            </a:extLst>
          </p:cNvPr>
          <p:cNvPicPr>
            <a:picLocks noChangeAspect="1"/>
          </p:cNvPicPr>
          <p:nvPr/>
        </p:nvPicPr>
        <p:blipFill rotWithShape="1">
          <a:blip r:embed="rId2">
            <a:extLst>
              <a:ext uri="{28A0092B-C50C-407E-A947-70E740481C1C}">
                <a14:useLocalDpi xmlns:a14="http://schemas.microsoft.com/office/drawing/2010/main" val="0"/>
              </a:ext>
            </a:extLst>
          </a:blip>
          <a:srcRect t="9610" r="50000" b="32584"/>
          <a:stretch/>
        </p:blipFill>
        <p:spPr>
          <a:xfrm>
            <a:off x="368299" y="1916901"/>
            <a:ext cx="5453689" cy="3544898"/>
          </a:xfrm>
          <a:prstGeom prst="rect">
            <a:avLst/>
          </a:prstGeom>
          <a:ln>
            <a:solidFill>
              <a:schemeClr val="bg1"/>
            </a:solid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0735BC9-D2A6-4E77-9548-DE3D3F2AAE26}"/>
              </a:ext>
            </a:extLst>
          </p:cNvPr>
          <p:cNvPicPr>
            <a:picLocks noChangeAspect="1"/>
          </p:cNvPicPr>
          <p:nvPr/>
        </p:nvPicPr>
        <p:blipFill rotWithShape="1">
          <a:blip r:embed="rId3">
            <a:extLst>
              <a:ext uri="{28A0092B-C50C-407E-A947-70E740481C1C}">
                <a14:useLocalDpi xmlns:a14="http://schemas.microsoft.com/office/drawing/2010/main" val="0"/>
              </a:ext>
            </a:extLst>
          </a:blip>
          <a:srcRect l="310" t="9610" r="46304" b="32584"/>
          <a:stretch/>
        </p:blipFill>
        <p:spPr>
          <a:xfrm>
            <a:off x="6000750" y="1916901"/>
            <a:ext cx="5822950" cy="3544898"/>
          </a:xfrm>
          <a:prstGeom prst="rect">
            <a:avLst/>
          </a:prstGeom>
          <a:ln>
            <a:solidFill>
              <a:schemeClr val="bg1"/>
            </a:solid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BACA42B-44A9-4958-A590-67DB863C5072}"/>
              </a:ext>
            </a:extLst>
          </p:cNvPr>
          <p:cNvSpPr txBox="1"/>
          <p:nvPr/>
        </p:nvSpPr>
        <p:spPr>
          <a:xfrm>
            <a:off x="127000" y="318983"/>
            <a:ext cx="10261600" cy="584775"/>
          </a:xfrm>
          <a:prstGeom prst="rect">
            <a:avLst/>
          </a:prstGeom>
          <a:noFill/>
        </p:spPr>
        <p:txBody>
          <a:bodyPr wrap="square" rtlCol="0">
            <a:spAutoFit/>
          </a:bodyPr>
          <a:lstStyle/>
          <a:p>
            <a:pPr algn="ctr"/>
            <a:r>
              <a:rPr lang="en-IN" sz="3200" dirty="0"/>
              <a:t>Finally the email is sent to the Respective Clients</a:t>
            </a:r>
          </a:p>
        </p:txBody>
      </p:sp>
    </p:spTree>
    <p:extLst>
      <p:ext uri="{BB962C8B-B14F-4D97-AF65-F5344CB8AC3E}">
        <p14:creationId xmlns:p14="http://schemas.microsoft.com/office/powerpoint/2010/main" val="499575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B46888-190D-41D3-9923-195BD622180E}"/>
              </a:ext>
            </a:extLst>
          </p:cNvPr>
          <p:cNvSpPr txBox="1"/>
          <p:nvPr/>
        </p:nvSpPr>
        <p:spPr>
          <a:xfrm>
            <a:off x="2239617" y="662609"/>
            <a:ext cx="7832035" cy="5078313"/>
          </a:xfrm>
          <a:prstGeom prst="rect">
            <a:avLst/>
          </a:prstGeom>
          <a:noFill/>
        </p:spPr>
        <p:txBody>
          <a:bodyPr wrap="square">
            <a:spAutoFit/>
          </a:bodyPr>
          <a:lstStyle/>
          <a:p>
            <a:pPr algn="ctr"/>
            <a:r>
              <a:rPr lang="en-US" sz="4400" b="1" i="0" dirty="0">
                <a:effectLst/>
              </a:rPr>
              <a:t>CONCLUSION</a:t>
            </a:r>
            <a:endParaRPr lang="en-US" sz="4400" b="0" i="0" dirty="0">
              <a:effectLst/>
            </a:endParaRPr>
          </a:p>
          <a:p>
            <a:endParaRPr lang="en-US" sz="2000" b="0" i="0" dirty="0">
              <a:effectLst/>
            </a:endParaRPr>
          </a:p>
          <a:p>
            <a:endParaRPr lang="en-US" sz="2000" b="0" i="0" dirty="0">
              <a:effectLst/>
            </a:endParaRPr>
          </a:p>
          <a:p>
            <a:r>
              <a:rPr lang="en-US" sz="2000" b="0" i="0" dirty="0">
                <a:effectLst/>
              </a:rPr>
              <a:t>Invoice management is an essential part of any business. Whether you are sending or receiving invoices, it is important that you use an efficient and integrated system to make sure that you keep everything organized. The practice of invoice management has become much easier with the advent of online systems. Keeping your invoicing procedures streamlined will allow you to keep your finances up to date, protect your credit and pay taxes easier. When you stay on top of your bills, you can spend less time organizing paper and get back to business sooner.</a:t>
            </a:r>
          </a:p>
          <a:p>
            <a:br>
              <a:rPr lang="en-US" sz="2000" dirty="0"/>
            </a:br>
            <a:endParaRPr lang="en-IN" sz="2000" dirty="0"/>
          </a:p>
        </p:txBody>
      </p:sp>
    </p:spTree>
    <p:extLst>
      <p:ext uri="{BB962C8B-B14F-4D97-AF65-F5344CB8AC3E}">
        <p14:creationId xmlns:p14="http://schemas.microsoft.com/office/powerpoint/2010/main" val="2504068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zigZag">
          <a:fgClr>
            <a:schemeClr val="bg2">
              <a:lumMod val="40000"/>
              <a:lumOff val="60000"/>
            </a:schemeClr>
          </a:fgClr>
          <a:bgClr>
            <a:schemeClr val="bg2">
              <a:lumMod val="20000"/>
              <a:lumOff val="8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7" y="-110065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3049331"/>
            <a:ext cx="9144000" cy="1107996"/>
          </a:xfrm>
        </p:spPr>
        <p:txBody>
          <a:bodyPr lIns="0" tIns="0" rIns="0" bIns="0" anchor="ctr">
            <a:spAutoFit/>
          </a:bodyPr>
          <a:lstStyle/>
          <a:p>
            <a:pPr algn="ctr"/>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0F9BF36-11C9-4393-B762-2DCBB9B9F33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891" b="11574"/>
          <a:stretch/>
        </p:blipFill>
        <p:spPr>
          <a:xfrm>
            <a:off x="1538515" y="0"/>
            <a:ext cx="9579428" cy="6865679"/>
          </a:xfrm>
        </p:spPr>
      </p:pic>
    </p:spTree>
    <p:extLst>
      <p:ext uri="{BB962C8B-B14F-4D97-AF65-F5344CB8AC3E}">
        <p14:creationId xmlns:p14="http://schemas.microsoft.com/office/powerpoint/2010/main" val="3391694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D2EF-76D8-46F1-A901-DDF0D0539420}"/>
              </a:ext>
            </a:extLst>
          </p:cNvPr>
          <p:cNvSpPr>
            <a:spLocks noGrp="1"/>
          </p:cNvSpPr>
          <p:nvPr>
            <p:ph type="title"/>
          </p:nvPr>
        </p:nvSpPr>
        <p:spPr/>
        <p:txBody>
          <a:bodyPr>
            <a:normAutofit/>
          </a:bodyPr>
          <a:lstStyle/>
          <a:p>
            <a:r>
              <a:rPr lang="en-IN" sz="3600" b="1" dirty="0"/>
              <a:t>Project Overview and Challenges</a:t>
            </a:r>
          </a:p>
        </p:txBody>
      </p:sp>
      <p:sp>
        <p:nvSpPr>
          <p:cNvPr id="3" name="Content Placeholder 2">
            <a:extLst>
              <a:ext uri="{FF2B5EF4-FFF2-40B4-BE49-F238E27FC236}">
                <a16:creationId xmlns:a16="http://schemas.microsoft.com/office/drawing/2014/main" id="{5771C2B0-7ADE-455E-9DB0-66C97FCF7578}"/>
              </a:ext>
            </a:extLst>
          </p:cNvPr>
          <p:cNvSpPr>
            <a:spLocks noGrp="1"/>
          </p:cNvSpPr>
          <p:nvPr>
            <p:ph idx="1"/>
          </p:nvPr>
        </p:nvSpPr>
        <p:spPr>
          <a:xfrm>
            <a:off x="646111" y="2075543"/>
            <a:ext cx="7931832" cy="4329738"/>
          </a:xfrm>
        </p:spPr>
        <p:txBody>
          <a:bodyPr>
            <a:normAutofit/>
          </a:bodyPr>
          <a:lstStyle/>
          <a:p>
            <a:r>
              <a:rPr lang="en-IN" dirty="0"/>
              <a:t>The client is in one of the largest manufacturing company.</a:t>
            </a:r>
          </a:p>
          <a:p>
            <a:r>
              <a:rPr lang="en-IN" dirty="0"/>
              <a:t>The client every day receives hundreds of invoices from vendors in PDF format.</a:t>
            </a:r>
          </a:p>
          <a:p>
            <a:r>
              <a:rPr lang="en-IN" dirty="0"/>
              <a:t>Capturing of this data from all the invoices is a huge task and time consuming for the data entry process.</a:t>
            </a:r>
          </a:p>
          <a:p>
            <a:r>
              <a:rPr lang="en-IN" dirty="0"/>
              <a:t>It takes between 4.1 and 16.3 days for companies to process an invoice from receipt through payment approval, according to a research report by technology services company </a:t>
            </a:r>
            <a:r>
              <a:rPr lang="en-IN" dirty="0">
                <a:solidFill>
                  <a:schemeClr val="accent3">
                    <a:lumMod val="75000"/>
                  </a:schemeClr>
                </a:solidFill>
              </a:rPr>
              <a:t>Aberdeen Group.</a:t>
            </a:r>
          </a:p>
          <a:p>
            <a:r>
              <a:rPr lang="en-IN" dirty="0"/>
              <a:t>The client wants to automate invoice processing to save a serious amount of time, money and also improve invoice accuracy.</a:t>
            </a:r>
          </a:p>
          <a:p>
            <a:endParaRPr lang="en-IN" dirty="0">
              <a:solidFill>
                <a:schemeClr val="accent3">
                  <a:lumMod val="75000"/>
                </a:schemeClr>
              </a:solidFill>
            </a:endParaRPr>
          </a:p>
        </p:txBody>
      </p:sp>
      <p:pic>
        <p:nvPicPr>
          <p:cNvPr id="5" name="Picture 4">
            <a:extLst>
              <a:ext uri="{FF2B5EF4-FFF2-40B4-BE49-F238E27FC236}">
                <a16:creationId xmlns:a16="http://schemas.microsoft.com/office/drawing/2014/main" id="{99666AD4-AD51-424D-944B-AD34EF23F0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4413" y="-1"/>
            <a:ext cx="3447587" cy="3280229"/>
          </a:xfrm>
          <a:prstGeom prst="rect">
            <a:avLst/>
          </a:prstGeom>
        </p:spPr>
      </p:pic>
    </p:spTree>
    <p:extLst>
      <p:ext uri="{BB962C8B-B14F-4D97-AF65-F5344CB8AC3E}">
        <p14:creationId xmlns:p14="http://schemas.microsoft.com/office/powerpoint/2010/main" val="2277350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915F3-7555-4800-B7E0-1F411BCEDEE5}"/>
              </a:ext>
            </a:extLst>
          </p:cNvPr>
          <p:cNvSpPr>
            <a:spLocks noGrp="1"/>
          </p:cNvSpPr>
          <p:nvPr>
            <p:ph type="title"/>
          </p:nvPr>
        </p:nvSpPr>
        <p:spPr/>
        <p:txBody>
          <a:bodyPr>
            <a:normAutofit/>
          </a:bodyPr>
          <a:lstStyle/>
          <a:p>
            <a:r>
              <a:rPr lang="en-IN" sz="4000" b="1" dirty="0"/>
              <a:t>Automation’s potential with processing</a:t>
            </a:r>
            <a:endParaRPr lang="en-IN" sz="4000" dirty="0"/>
          </a:p>
        </p:txBody>
      </p:sp>
      <p:sp>
        <p:nvSpPr>
          <p:cNvPr id="3" name="Content Placeholder 2">
            <a:extLst>
              <a:ext uri="{FF2B5EF4-FFF2-40B4-BE49-F238E27FC236}">
                <a16:creationId xmlns:a16="http://schemas.microsoft.com/office/drawing/2014/main" id="{03B230D2-9B6F-486D-9977-CC9CB2123D4A}"/>
              </a:ext>
            </a:extLst>
          </p:cNvPr>
          <p:cNvSpPr>
            <a:spLocks noGrp="1"/>
          </p:cNvSpPr>
          <p:nvPr>
            <p:ph idx="1"/>
          </p:nvPr>
        </p:nvSpPr>
        <p:spPr>
          <a:xfrm>
            <a:off x="1103312" y="2052918"/>
            <a:ext cx="8429935" cy="4195481"/>
          </a:xfrm>
        </p:spPr>
        <p:txBody>
          <a:bodyPr>
            <a:normAutofit lnSpcReduction="10000"/>
          </a:bodyPr>
          <a:lstStyle/>
          <a:p>
            <a:r>
              <a:rPr lang="en-US" dirty="0"/>
              <a:t>Invoices that companies receive from their suppliers sometimes, for example, arrive in multiple different formats: as a paper copy, a Microsoft Word document, a PDF email attachment, or a fax.</a:t>
            </a:r>
          </a:p>
          <a:p>
            <a:r>
              <a:rPr lang="en-US" dirty="0"/>
              <a:t>Moreover, a company’s finance team is responsible for manually transferring the data from these various invoice formats into the company’s database and dealing with any discrepancies.</a:t>
            </a:r>
          </a:p>
          <a:p>
            <a:r>
              <a:rPr lang="en-US" dirty="0"/>
              <a:t>These challenges make it difficult to handle invoices in the same way each time and, as a result, drive company employees to process invoices manually. Moreover, because the data in these invoices is typically unstructured, this manual transfer process is time-consuming and prone to errors.</a:t>
            </a:r>
          </a:p>
          <a:p>
            <a:endParaRPr lang="en-IN" dirty="0"/>
          </a:p>
        </p:txBody>
      </p:sp>
    </p:spTree>
    <p:extLst>
      <p:ext uri="{BB962C8B-B14F-4D97-AF65-F5344CB8AC3E}">
        <p14:creationId xmlns:p14="http://schemas.microsoft.com/office/powerpoint/2010/main" val="3177678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C7CC75-366D-42ED-80C8-14710BA284F8}"/>
              </a:ext>
            </a:extLst>
          </p:cNvPr>
          <p:cNvSpPr txBox="1"/>
          <p:nvPr/>
        </p:nvSpPr>
        <p:spPr>
          <a:xfrm>
            <a:off x="516835" y="798303"/>
            <a:ext cx="10628243" cy="5093702"/>
          </a:xfrm>
          <a:prstGeom prst="rect">
            <a:avLst/>
          </a:prstGeom>
          <a:noFill/>
        </p:spPr>
        <p:txBody>
          <a:bodyPr wrap="square">
            <a:spAutoFit/>
          </a:bodyPr>
          <a:lstStyle/>
          <a:p>
            <a:r>
              <a:rPr lang="en-US" sz="2500" dirty="0"/>
              <a:t>REQUIREMENT ANALYSIS REPORT</a:t>
            </a:r>
          </a:p>
          <a:p>
            <a:endParaRPr lang="en-US" dirty="0"/>
          </a:p>
          <a:p>
            <a:r>
              <a:rPr lang="en-US" sz="2200" dirty="0"/>
              <a:t>3.1   Requirement Gathering: </a:t>
            </a:r>
          </a:p>
          <a:p>
            <a:r>
              <a:rPr lang="en-US" dirty="0"/>
              <a:t> This is the first phase of requirement gathering of invoice processing. In this phase all the requirements related for customer will be gathered. And we have to use invoices in such a way on UIPATH Studio so that it can make easy for customer to access their bills easily.</a:t>
            </a:r>
          </a:p>
          <a:p>
            <a:endParaRPr lang="en-US" dirty="0"/>
          </a:p>
          <a:p>
            <a:r>
              <a:rPr lang="en-US" dirty="0"/>
              <a:t>                       </a:t>
            </a:r>
          </a:p>
          <a:p>
            <a:r>
              <a:rPr lang="en-US" sz="2200" dirty="0"/>
              <a:t>3.2	Requirement Analysis:</a:t>
            </a:r>
          </a:p>
          <a:p>
            <a:r>
              <a:rPr lang="en-US" dirty="0"/>
              <a:t>We discuss an </a:t>
            </a:r>
            <a:r>
              <a:rPr lang="en-US" dirty="0" err="1"/>
              <a:t>analyse</a:t>
            </a:r>
            <a:r>
              <a:rPr lang="en-US" dirty="0"/>
              <a:t> pattern for invoice processing. The pattern describe an event such as creation, validation of an invoice and automate these invoices. When we gather related patterns in invoices we can easily automate it.</a:t>
            </a:r>
          </a:p>
          <a:p>
            <a:endParaRPr lang="en-US" dirty="0"/>
          </a:p>
          <a:p>
            <a:endParaRPr lang="en-US" dirty="0"/>
          </a:p>
          <a:p>
            <a:r>
              <a:rPr lang="en-US" sz="2200" dirty="0"/>
              <a:t>3.3	Requirement Specification:</a:t>
            </a:r>
          </a:p>
          <a:p>
            <a:r>
              <a:rPr lang="en-US" dirty="0"/>
              <a:t>Invoice processing specification is their functional and non functional requirements which shows the specification of automation of invoices on UIPATH Studio.</a:t>
            </a:r>
          </a:p>
        </p:txBody>
      </p:sp>
      <p:pic>
        <p:nvPicPr>
          <p:cNvPr id="3" name="Picture 2">
            <a:extLst>
              <a:ext uri="{FF2B5EF4-FFF2-40B4-BE49-F238E27FC236}">
                <a16:creationId xmlns:a16="http://schemas.microsoft.com/office/drawing/2014/main" id="{792981EF-FB52-4D3D-AA85-BCA76E346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5273" y="0"/>
            <a:ext cx="3076727" cy="1721304"/>
          </a:xfrm>
          <a:prstGeom prst="rect">
            <a:avLst/>
          </a:prstGeom>
        </p:spPr>
      </p:pic>
    </p:spTree>
    <p:extLst>
      <p:ext uri="{BB962C8B-B14F-4D97-AF65-F5344CB8AC3E}">
        <p14:creationId xmlns:p14="http://schemas.microsoft.com/office/powerpoint/2010/main" val="3241127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FD738-F0F9-4412-831A-724D99095998}"/>
              </a:ext>
            </a:extLst>
          </p:cNvPr>
          <p:cNvSpPr>
            <a:spLocks noGrp="1"/>
          </p:cNvSpPr>
          <p:nvPr>
            <p:ph type="title"/>
          </p:nvPr>
        </p:nvSpPr>
        <p:spPr/>
        <p:txBody>
          <a:bodyPr>
            <a:normAutofit/>
          </a:bodyPr>
          <a:lstStyle/>
          <a:p>
            <a:r>
              <a:rPr lang="en-IN" sz="3000" dirty="0"/>
              <a:t>Feasibility Study</a:t>
            </a:r>
          </a:p>
        </p:txBody>
      </p:sp>
      <p:sp>
        <p:nvSpPr>
          <p:cNvPr id="3" name="Content Placeholder 2">
            <a:extLst>
              <a:ext uri="{FF2B5EF4-FFF2-40B4-BE49-F238E27FC236}">
                <a16:creationId xmlns:a16="http://schemas.microsoft.com/office/drawing/2014/main" id="{1749C70E-452A-4525-B6F4-DEB28DD11018}"/>
              </a:ext>
            </a:extLst>
          </p:cNvPr>
          <p:cNvSpPr>
            <a:spLocks noGrp="1"/>
          </p:cNvSpPr>
          <p:nvPr>
            <p:ph idx="1"/>
          </p:nvPr>
        </p:nvSpPr>
        <p:spPr>
          <a:xfrm>
            <a:off x="967410" y="1351722"/>
            <a:ext cx="9082444" cy="4896677"/>
          </a:xfrm>
        </p:spPr>
        <p:txBody>
          <a:bodyPr>
            <a:normAutofit fontScale="85000" lnSpcReduction="10000"/>
          </a:bodyPr>
          <a:lstStyle/>
          <a:p>
            <a:pPr indent="0">
              <a:lnSpc>
                <a:spcPct val="115000"/>
              </a:lnSpc>
              <a:spcAft>
                <a:spcPts val="0"/>
              </a:spcAft>
              <a:buNone/>
            </a:pPr>
            <a:r>
              <a:rPr lang="en-US" sz="1800" b="1" dirty="0">
                <a:effectLst/>
                <a:latin typeface="+mn-lt"/>
                <a:ea typeface="Arial" panose="020B0604020202020204" pitchFamily="34" charset="0"/>
              </a:rPr>
              <a:t>2.1 Technical Feasibility:</a:t>
            </a:r>
            <a:endParaRPr lang="en-IN" sz="1800" dirty="0">
              <a:effectLst/>
              <a:latin typeface="+mn-lt"/>
              <a:ea typeface="Arial" panose="020B0604020202020204" pitchFamily="34" charset="0"/>
            </a:endParaRPr>
          </a:p>
          <a:p>
            <a:pPr marL="457200">
              <a:lnSpc>
                <a:spcPct val="115000"/>
              </a:lnSpc>
              <a:spcAft>
                <a:spcPts val="0"/>
              </a:spcAft>
            </a:pPr>
            <a:r>
              <a:rPr lang="en-US" sz="1800" dirty="0">
                <a:effectLst/>
                <a:latin typeface="+mn-lt"/>
                <a:ea typeface="Arial" panose="020B0604020202020204" pitchFamily="34" charset="0"/>
              </a:rPr>
              <a:t>RPA software robots can automate data input, error reconciliation, and some of the decision-making required by finance staff when processing invoices. At the same time, automation is able to limit errors in such processes and reduce the need for manual exception handling.</a:t>
            </a:r>
            <a:endParaRPr lang="en-IN" sz="1800" dirty="0">
              <a:effectLst/>
              <a:latin typeface="+mn-lt"/>
              <a:ea typeface="Arial" panose="020B0604020202020204" pitchFamily="34" charset="0"/>
            </a:endParaRPr>
          </a:p>
          <a:p>
            <a:pPr indent="0">
              <a:lnSpc>
                <a:spcPct val="115000"/>
              </a:lnSpc>
              <a:spcAft>
                <a:spcPts val="0"/>
              </a:spcAft>
              <a:buNone/>
            </a:pPr>
            <a:r>
              <a:rPr lang="en-US" sz="1800" b="1" dirty="0">
                <a:effectLst/>
                <a:latin typeface="+mn-lt"/>
                <a:ea typeface="Arial" panose="020B0604020202020204" pitchFamily="34" charset="0"/>
              </a:rPr>
              <a:t>2.2 Financial Feasibility:</a:t>
            </a:r>
            <a:endParaRPr lang="en-IN" sz="1800" dirty="0">
              <a:effectLst/>
              <a:latin typeface="+mn-lt"/>
              <a:ea typeface="Arial" panose="020B0604020202020204" pitchFamily="34" charset="0"/>
            </a:endParaRPr>
          </a:p>
          <a:p>
            <a:pPr marL="457200">
              <a:lnSpc>
                <a:spcPct val="115000"/>
              </a:lnSpc>
              <a:spcAft>
                <a:spcPts val="0"/>
              </a:spcAft>
            </a:pPr>
            <a:r>
              <a:rPr lang="en-US" sz="1800" dirty="0">
                <a:effectLst/>
                <a:latin typeface="+mn-lt"/>
                <a:ea typeface="Arial" panose="020B0604020202020204" pitchFamily="34" charset="0"/>
              </a:rPr>
              <a:t>Automated invoice processing saves time and effort by creating higher efficiency and an increase in the accuracy of captured data. By reducing the manual effort, organizations can lower the cost and increase the revenue. The benefits of invoice automation continue to enhance productivity, cash flow, and stakeholder relations.</a:t>
            </a:r>
            <a:endParaRPr lang="en-IN" sz="1800" dirty="0">
              <a:effectLst/>
              <a:latin typeface="+mn-lt"/>
              <a:ea typeface="Arial" panose="020B0604020202020204" pitchFamily="34" charset="0"/>
            </a:endParaRPr>
          </a:p>
          <a:p>
            <a:pPr indent="0">
              <a:lnSpc>
                <a:spcPct val="115000"/>
              </a:lnSpc>
              <a:spcAft>
                <a:spcPts val="0"/>
              </a:spcAft>
              <a:buNone/>
            </a:pPr>
            <a:r>
              <a:rPr lang="en-US" sz="1800" b="1" dirty="0">
                <a:effectLst/>
                <a:latin typeface="+mn-lt"/>
                <a:ea typeface="Arial" panose="020B0604020202020204" pitchFamily="34" charset="0"/>
              </a:rPr>
              <a:t>2.3 Market Feasibility: </a:t>
            </a:r>
            <a:endParaRPr lang="en-IN" sz="1800" dirty="0">
              <a:effectLst/>
              <a:latin typeface="+mn-lt"/>
              <a:ea typeface="Arial" panose="020B0604020202020204" pitchFamily="34" charset="0"/>
            </a:endParaRPr>
          </a:p>
          <a:p>
            <a:pPr marL="457200">
              <a:lnSpc>
                <a:spcPct val="115000"/>
              </a:lnSpc>
              <a:spcAft>
                <a:spcPts val="0"/>
              </a:spcAft>
            </a:pPr>
            <a:r>
              <a:rPr lang="en-US" sz="1800" dirty="0">
                <a:effectLst/>
                <a:latin typeface="+mn-lt"/>
                <a:ea typeface="Arial" panose="020B0604020202020204" pitchFamily="34" charset="0"/>
              </a:rPr>
              <a:t>The scope of these processes is huge. For example, millions of invoices are processed each year and many companies process these invoices in a highly repetitive and manual way, often by hand. Because of the time investment in processing such a high volume of documents, many of the customers have looked to automation and optical character recognition (OCR).</a:t>
            </a:r>
            <a:endParaRPr lang="en-IN" sz="1800" dirty="0">
              <a:effectLst/>
              <a:latin typeface="+mn-lt"/>
              <a:ea typeface="Arial" panose="020B0604020202020204" pitchFamily="34" charset="0"/>
            </a:endParaRPr>
          </a:p>
        </p:txBody>
      </p:sp>
    </p:spTree>
    <p:extLst>
      <p:ext uri="{BB962C8B-B14F-4D97-AF65-F5344CB8AC3E}">
        <p14:creationId xmlns:p14="http://schemas.microsoft.com/office/powerpoint/2010/main" val="2076830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8718B6-7F34-4BBB-93BA-C93023556F25}"/>
              </a:ext>
            </a:extLst>
          </p:cNvPr>
          <p:cNvSpPr>
            <a:spLocks noChangeArrowheads="1"/>
          </p:cNvSpPr>
          <p:nvPr/>
        </p:nvSpPr>
        <p:spPr bwMode="auto">
          <a:xfrm>
            <a:off x="1179443" y="699591"/>
            <a:ext cx="9833113" cy="1788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7132" rIns="91440" bIns="38088" numCol="1" anchor="ctr" anchorCtr="0" compatLnSpc="1">
            <a:prstTxWarp prst="textNoShape">
              <a:avLst/>
            </a:prstTxWarp>
            <a:spAutoFit/>
          </a:bodyPr>
          <a:lstStyle>
            <a:lvl1pPr eaLnBrk="0" fontAlgn="base" hangingPunct="0">
              <a:spcBef>
                <a:spcPct val="0"/>
              </a:spcBef>
              <a:spcAft>
                <a:spcPct val="0"/>
              </a:spcAft>
              <a:tabLst>
                <a:tab pos="558800" algn="l"/>
              </a:tabLst>
              <a:defRPr>
                <a:solidFill>
                  <a:schemeClr val="tx1"/>
                </a:solidFill>
                <a:latin typeface="Arial" panose="020B0604020202020204" pitchFamily="34" charset="0"/>
              </a:defRPr>
            </a:lvl1pPr>
            <a:lvl2pPr eaLnBrk="0" fontAlgn="base" hangingPunct="0">
              <a:spcBef>
                <a:spcPct val="0"/>
              </a:spcBef>
              <a:spcAft>
                <a:spcPct val="0"/>
              </a:spcAft>
              <a:tabLst>
                <a:tab pos="558800" algn="l"/>
              </a:tabLst>
              <a:defRPr>
                <a:solidFill>
                  <a:schemeClr val="tx1"/>
                </a:solidFill>
                <a:latin typeface="Arial" panose="020B0604020202020204" pitchFamily="34" charset="0"/>
              </a:defRPr>
            </a:lvl2pPr>
            <a:lvl3pPr eaLnBrk="0" fontAlgn="base" hangingPunct="0">
              <a:spcBef>
                <a:spcPct val="0"/>
              </a:spcBef>
              <a:spcAft>
                <a:spcPct val="0"/>
              </a:spcAft>
              <a:tabLst>
                <a:tab pos="558800" algn="l"/>
              </a:tabLst>
              <a:defRPr>
                <a:solidFill>
                  <a:schemeClr val="tx1"/>
                </a:solidFill>
                <a:latin typeface="Arial" panose="020B0604020202020204" pitchFamily="34" charset="0"/>
              </a:defRPr>
            </a:lvl3pPr>
            <a:lvl4pPr eaLnBrk="0" fontAlgn="base" hangingPunct="0">
              <a:spcBef>
                <a:spcPct val="0"/>
              </a:spcBef>
              <a:spcAft>
                <a:spcPct val="0"/>
              </a:spcAft>
              <a:tabLst>
                <a:tab pos="558800" algn="l"/>
              </a:tabLst>
              <a:defRPr>
                <a:solidFill>
                  <a:schemeClr val="tx1"/>
                </a:solidFill>
                <a:latin typeface="Arial" panose="020B0604020202020204" pitchFamily="34" charset="0"/>
              </a:defRPr>
            </a:lvl4pPr>
            <a:lvl5pPr eaLnBrk="0" fontAlgn="base" hangingPunct="0">
              <a:spcBef>
                <a:spcPct val="0"/>
              </a:spcBef>
              <a:spcAft>
                <a:spcPct val="0"/>
              </a:spcAft>
              <a:tabLst>
                <a:tab pos="558800" algn="l"/>
              </a:tabLst>
              <a:defRPr>
                <a:solidFill>
                  <a:schemeClr val="tx1"/>
                </a:solidFill>
                <a:latin typeface="Arial" panose="020B0604020202020204" pitchFamily="34" charset="0"/>
              </a:defRPr>
            </a:lvl5pPr>
            <a:lvl6pPr eaLnBrk="0" fontAlgn="base" hangingPunct="0">
              <a:spcBef>
                <a:spcPct val="0"/>
              </a:spcBef>
              <a:spcAft>
                <a:spcPct val="0"/>
              </a:spcAft>
              <a:tabLst>
                <a:tab pos="558800" algn="l"/>
              </a:tabLst>
              <a:defRPr>
                <a:solidFill>
                  <a:schemeClr val="tx1"/>
                </a:solidFill>
                <a:latin typeface="Arial" panose="020B0604020202020204" pitchFamily="34" charset="0"/>
              </a:defRPr>
            </a:lvl6pPr>
            <a:lvl7pPr eaLnBrk="0" fontAlgn="base" hangingPunct="0">
              <a:spcBef>
                <a:spcPct val="0"/>
              </a:spcBef>
              <a:spcAft>
                <a:spcPct val="0"/>
              </a:spcAft>
              <a:tabLst>
                <a:tab pos="558800" algn="l"/>
              </a:tabLst>
              <a:defRPr>
                <a:solidFill>
                  <a:schemeClr val="tx1"/>
                </a:solidFill>
                <a:latin typeface="Arial" panose="020B0604020202020204" pitchFamily="34" charset="0"/>
              </a:defRPr>
            </a:lvl7pPr>
            <a:lvl8pPr eaLnBrk="0" fontAlgn="base" hangingPunct="0">
              <a:spcBef>
                <a:spcPct val="0"/>
              </a:spcBef>
              <a:spcAft>
                <a:spcPct val="0"/>
              </a:spcAft>
              <a:tabLst>
                <a:tab pos="558800" algn="l"/>
              </a:tabLst>
              <a:defRPr>
                <a:solidFill>
                  <a:schemeClr val="tx1"/>
                </a:solidFill>
                <a:latin typeface="Arial" panose="020B0604020202020204" pitchFamily="34" charset="0"/>
              </a:defRPr>
            </a:lvl8pPr>
            <a:lvl9pPr eaLnBrk="0" fontAlgn="base" hangingPunct="0">
              <a:spcBef>
                <a:spcPct val="0"/>
              </a:spcBef>
              <a:spcAft>
                <a:spcPct val="0"/>
              </a:spcAft>
              <a:tabLst>
                <a:tab pos="5588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58800" algn="l"/>
              </a:tabLst>
            </a:pPr>
            <a:r>
              <a:rPr kumimoji="0" lang="en-US" altLang="en-US" sz="2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Operating Environment:</a:t>
            </a:r>
          </a:p>
          <a:p>
            <a:pPr marL="0" marR="0" lvl="0" indent="0" algn="l" defTabSz="914400" rtl="0" eaLnBrk="0" fontAlgn="base" latinLnBrk="0" hangingPunct="0">
              <a:lnSpc>
                <a:spcPct val="100000"/>
              </a:lnSpc>
              <a:spcBef>
                <a:spcPct val="0"/>
              </a:spcBef>
              <a:spcAft>
                <a:spcPct val="0"/>
              </a:spcAft>
              <a:buClrTx/>
              <a:buSzTx/>
              <a:buFontTx/>
              <a:buNone/>
              <a:tabLst>
                <a:tab pos="558800" algn="l"/>
              </a:tabLst>
            </a:pPr>
            <a:r>
              <a:rPr kumimoji="0" lang="en-US" altLang="en-US" sz="2200" b="0" i="0" u="none" strike="noStrike" cap="none" normalizeH="0" baseline="0" dirty="0">
                <a:ln>
                  <a:noFill/>
                </a:ln>
                <a:solidFill>
                  <a:srgbClr val="000000"/>
                </a:solidFill>
                <a:effectLst/>
                <a:ea typeface="Arial" panose="020B0604020202020204" pitchFamily="34" charset="0"/>
              </a:rPr>
              <a:t>Recommended browsers are Chrome, Firefox</a:t>
            </a:r>
            <a:r>
              <a:rPr kumimoji="0" lang="en-US" altLang="en-US" sz="2200" b="0" i="0" u="none" strike="noStrike" cap="none" normalizeH="0" baseline="0" dirty="0">
                <a:ln>
                  <a:noFill/>
                </a:ln>
                <a:solidFill>
                  <a:schemeClr val="tx1"/>
                </a:solidFill>
                <a:effectLst/>
                <a:latin typeface="Arial" panose="020B0604020202020204" pitchFamily="34" charset="0"/>
                <a:ea typeface="Arial" panose="020B0604020202020204" pitchFamily="34" charset="0"/>
              </a:rPr>
              <a:t> </a:t>
            </a:r>
            <a:r>
              <a:rPr kumimoji="0" lang="en-US" altLang="en-US" sz="2200" b="0" i="0" u="none" strike="noStrike" cap="none" normalizeH="0" baseline="0" dirty="0">
                <a:ln>
                  <a:noFill/>
                </a:ln>
                <a:solidFill>
                  <a:srgbClr val="000000"/>
                </a:solidFill>
                <a:effectLst/>
                <a:latin typeface="Arial" panose="020B0604020202020204" pitchFamily="34" charset="0"/>
                <a:ea typeface="Arial" panose="020B0604020202020204" pitchFamily="34" charset="0"/>
              </a:rPr>
              <a:t>and Internet Explorer.</a:t>
            </a:r>
          </a:p>
          <a:p>
            <a:pPr marL="0" marR="0" lvl="0" indent="0" algn="l" defTabSz="914400" rtl="0" eaLnBrk="0" fontAlgn="base" latinLnBrk="0" hangingPunct="0">
              <a:lnSpc>
                <a:spcPct val="100000"/>
              </a:lnSpc>
              <a:spcBef>
                <a:spcPct val="0"/>
              </a:spcBef>
              <a:spcAft>
                <a:spcPct val="0"/>
              </a:spcAft>
              <a:buClrTx/>
              <a:buSzTx/>
              <a:buFontTx/>
              <a:buNone/>
              <a:tabLst>
                <a:tab pos="558800" algn="l"/>
              </a:tabLst>
            </a:pPr>
            <a:endParaRPr lang="en-US" altLang="en-US" sz="2200" dirty="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None/>
              <a:tabLst>
                <a:tab pos="558800" algn="l"/>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58800" algn="l"/>
              </a:tabLst>
            </a:pPr>
            <a:r>
              <a:rPr kumimoji="0" lang="en-US" altLang="en-US" sz="22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System Perspective:</a:t>
            </a:r>
            <a:endParaRPr kumimoji="0" lang="en-US" altLang="en-US" sz="22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4944DB93-CDE5-436C-98BD-72D3DB3F39DB}"/>
              </a:ext>
            </a:extLst>
          </p:cNvPr>
          <p:cNvGraphicFramePr/>
          <p:nvPr>
            <p:extLst>
              <p:ext uri="{D42A27DB-BD31-4B8C-83A1-F6EECF244321}">
                <p14:modId xmlns:p14="http://schemas.microsoft.com/office/powerpoint/2010/main" val="2474183428"/>
              </p:ext>
            </p:extLst>
          </p:nvPr>
        </p:nvGraphicFramePr>
        <p:xfrm>
          <a:off x="1868557" y="2772601"/>
          <a:ext cx="7917858" cy="3193775"/>
        </p:xfrm>
        <a:graphic>
          <a:graphicData uri="http://schemas.openxmlformats.org/drawingml/2006/table">
            <a:tbl>
              <a:tblPr>
                <a:tableStyleId>{5C22544A-7EE6-4342-B048-85BDC9FD1C3A}</a:tableStyleId>
              </a:tblPr>
              <a:tblGrid>
                <a:gridCol w="2483937">
                  <a:extLst>
                    <a:ext uri="{9D8B030D-6E8A-4147-A177-3AD203B41FA5}">
                      <a16:colId xmlns:a16="http://schemas.microsoft.com/office/drawing/2014/main" val="3963601452"/>
                    </a:ext>
                  </a:extLst>
                </a:gridCol>
                <a:gridCol w="3082607">
                  <a:extLst>
                    <a:ext uri="{9D8B030D-6E8A-4147-A177-3AD203B41FA5}">
                      <a16:colId xmlns:a16="http://schemas.microsoft.com/office/drawing/2014/main" val="4202308056"/>
                    </a:ext>
                  </a:extLst>
                </a:gridCol>
                <a:gridCol w="2351314">
                  <a:extLst>
                    <a:ext uri="{9D8B030D-6E8A-4147-A177-3AD203B41FA5}">
                      <a16:colId xmlns:a16="http://schemas.microsoft.com/office/drawing/2014/main" val="3437441406"/>
                    </a:ext>
                  </a:extLst>
                </a:gridCol>
              </a:tblGrid>
              <a:tr h="771894">
                <a:tc>
                  <a:txBody>
                    <a:bodyPr/>
                    <a:lstStyle/>
                    <a:p>
                      <a:pPr marL="502920" algn="ctr" fontAlgn="ctr">
                        <a:lnSpc>
                          <a:spcPct val="115000"/>
                        </a:lnSpc>
                        <a:spcBef>
                          <a:spcPts val="0"/>
                        </a:spcBef>
                        <a:spcAft>
                          <a:spcPts val="0"/>
                        </a:spcAft>
                      </a:pPr>
                      <a:r>
                        <a:rPr lang="en-US" sz="1800" b="1" u="none" strike="noStrike" dirty="0">
                          <a:effectLst/>
                          <a:latin typeface="Bahnschrift" panose="020B0502040204020203" pitchFamily="34" charset="0"/>
                        </a:rPr>
                        <a:t>Particulars</a:t>
                      </a:r>
                      <a:endParaRPr lang="en-US" sz="1800" b="1" i="0" u="none" strike="noStrike" dirty="0">
                        <a:effectLst/>
                        <a:latin typeface="Bahnschrift" panose="020B0502040204020203" pitchFamily="34" charset="0"/>
                      </a:endParaRPr>
                    </a:p>
                  </a:txBody>
                  <a:tcPr marL="68580" marR="68580" marT="9525" marB="0" anchor="ctr">
                    <a:solidFill>
                      <a:schemeClr val="bg2">
                        <a:lumMod val="40000"/>
                        <a:lumOff val="60000"/>
                      </a:schemeClr>
                    </a:solidFill>
                  </a:tcPr>
                </a:tc>
                <a:tc>
                  <a:txBody>
                    <a:bodyPr/>
                    <a:lstStyle/>
                    <a:p>
                      <a:pPr marL="466344" algn="ctr" fontAlgn="ctr">
                        <a:lnSpc>
                          <a:spcPct val="115000"/>
                        </a:lnSpc>
                        <a:spcBef>
                          <a:spcPts val="0"/>
                        </a:spcBef>
                        <a:spcAft>
                          <a:spcPts val="0"/>
                        </a:spcAft>
                      </a:pPr>
                      <a:r>
                        <a:rPr lang="en-US" sz="1800" b="1" u="none" strike="noStrike" dirty="0">
                          <a:effectLst/>
                          <a:latin typeface="Bahnschrift" panose="020B0502040204020203" pitchFamily="34" charset="0"/>
                        </a:rPr>
                        <a:t>Client System</a:t>
                      </a:r>
                      <a:endParaRPr lang="en-US" sz="1800" b="1" i="0" u="none" strike="noStrike" dirty="0">
                        <a:effectLst/>
                        <a:latin typeface="Bahnschrift" panose="020B0502040204020203" pitchFamily="34" charset="0"/>
                      </a:endParaRPr>
                    </a:p>
                  </a:txBody>
                  <a:tcPr marL="68580" marR="68580" marT="9525" marB="0" anchor="ctr">
                    <a:solidFill>
                      <a:schemeClr val="bg2">
                        <a:lumMod val="40000"/>
                        <a:lumOff val="60000"/>
                      </a:schemeClr>
                    </a:solidFill>
                  </a:tcPr>
                </a:tc>
                <a:tc>
                  <a:txBody>
                    <a:bodyPr/>
                    <a:lstStyle/>
                    <a:p>
                      <a:pPr marL="466344" algn="ctr" fontAlgn="ctr">
                        <a:lnSpc>
                          <a:spcPct val="115000"/>
                        </a:lnSpc>
                        <a:spcBef>
                          <a:spcPts val="0"/>
                        </a:spcBef>
                        <a:spcAft>
                          <a:spcPts val="0"/>
                        </a:spcAft>
                      </a:pPr>
                      <a:r>
                        <a:rPr lang="en-US" sz="1800" b="1" u="none" strike="noStrike" dirty="0">
                          <a:effectLst/>
                          <a:latin typeface="Bahnschrift" panose="020B0502040204020203" pitchFamily="34" charset="0"/>
                        </a:rPr>
                        <a:t>Server System</a:t>
                      </a:r>
                      <a:endParaRPr lang="en-US" sz="1800" b="1" i="0" u="none" strike="noStrike" dirty="0">
                        <a:effectLst/>
                        <a:latin typeface="Bahnschrift" panose="020B0502040204020203" pitchFamily="34" charset="0"/>
                      </a:endParaRPr>
                    </a:p>
                  </a:txBody>
                  <a:tcPr marL="68580" marR="68580" marT="9525" marB="0" anchor="ctr">
                    <a:solidFill>
                      <a:schemeClr val="bg2">
                        <a:lumMod val="40000"/>
                        <a:lumOff val="60000"/>
                      </a:schemeClr>
                    </a:solidFill>
                  </a:tcPr>
                </a:tc>
                <a:extLst>
                  <a:ext uri="{0D108BD9-81ED-4DB2-BD59-A6C34878D82A}">
                    <a16:rowId xmlns:a16="http://schemas.microsoft.com/office/drawing/2014/main" val="1678144838"/>
                  </a:ext>
                </a:extLst>
              </a:tr>
              <a:tr h="771894">
                <a:tc>
                  <a:txBody>
                    <a:bodyPr/>
                    <a:lstStyle/>
                    <a:p>
                      <a:pPr marL="164592" algn="ctr" fontAlgn="ctr">
                        <a:lnSpc>
                          <a:spcPct val="115000"/>
                        </a:lnSpc>
                        <a:spcBef>
                          <a:spcPts val="0"/>
                        </a:spcBef>
                        <a:spcAft>
                          <a:spcPts val="0"/>
                        </a:spcAft>
                      </a:pPr>
                      <a:r>
                        <a:rPr lang="en-US" sz="1300" u="none" strike="noStrike" dirty="0">
                          <a:effectLst/>
                        </a:rPr>
                        <a:t>Operating System</a:t>
                      </a:r>
                      <a:endParaRPr lang="en-US" sz="1300" b="0" i="0" u="none" strike="noStrike" dirty="0">
                        <a:effectLst/>
                        <a:latin typeface="Arial" panose="020B0604020202020204" pitchFamily="34" charset="0"/>
                      </a:endParaRPr>
                    </a:p>
                  </a:txBody>
                  <a:tcPr marL="68580" marR="68580" marT="9525" marB="0" anchor="ctr">
                    <a:solidFill>
                      <a:schemeClr val="bg2">
                        <a:lumMod val="40000"/>
                        <a:lumOff val="60000"/>
                      </a:schemeClr>
                    </a:solidFill>
                  </a:tcPr>
                </a:tc>
                <a:tc>
                  <a:txBody>
                    <a:bodyPr/>
                    <a:lstStyle/>
                    <a:p>
                      <a:pPr marL="283464" algn="ctr" fontAlgn="ctr">
                        <a:lnSpc>
                          <a:spcPct val="115000"/>
                        </a:lnSpc>
                        <a:spcBef>
                          <a:spcPts val="0"/>
                        </a:spcBef>
                        <a:spcAft>
                          <a:spcPts val="0"/>
                        </a:spcAft>
                      </a:pPr>
                      <a:r>
                        <a:rPr lang="en-US" sz="1300" u="none" strike="noStrike" dirty="0">
                          <a:effectLst/>
                        </a:rPr>
                        <a:t>Windows</a:t>
                      </a:r>
                      <a:endParaRPr lang="en-US" sz="1300" b="0" i="0" u="none" strike="noStrike" dirty="0">
                        <a:effectLst/>
                        <a:latin typeface="Arial" panose="020B0604020202020204" pitchFamily="34" charset="0"/>
                      </a:endParaRPr>
                    </a:p>
                  </a:txBody>
                  <a:tcPr marL="68580" marR="68580" marT="9525" marB="0" anchor="ctr">
                    <a:solidFill>
                      <a:schemeClr val="bg2">
                        <a:lumMod val="40000"/>
                        <a:lumOff val="60000"/>
                      </a:schemeClr>
                    </a:solidFill>
                  </a:tcPr>
                </a:tc>
                <a:tc>
                  <a:txBody>
                    <a:bodyPr/>
                    <a:lstStyle/>
                    <a:p>
                      <a:pPr marL="329184" algn="ctr" fontAlgn="ctr">
                        <a:lnSpc>
                          <a:spcPct val="115000"/>
                        </a:lnSpc>
                        <a:spcBef>
                          <a:spcPts val="0"/>
                        </a:spcBef>
                        <a:spcAft>
                          <a:spcPts val="0"/>
                        </a:spcAft>
                      </a:pPr>
                      <a:r>
                        <a:rPr lang="en-US" sz="1300" u="none" strike="noStrike" dirty="0">
                          <a:effectLst/>
                        </a:rPr>
                        <a:t>Windows 10</a:t>
                      </a:r>
                      <a:endParaRPr lang="en-US" sz="1300" b="0" i="0" u="none" strike="noStrike" dirty="0">
                        <a:effectLst/>
                        <a:latin typeface="Arial" panose="020B0604020202020204" pitchFamily="34" charset="0"/>
                      </a:endParaRPr>
                    </a:p>
                  </a:txBody>
                  <a:tcPr marL="68580" marR="68580" marT="9525" marB="0" anchor="ctr">
                    <a:solidFill>
                      <a:schemeClr val="bg2">
                        <a:lumMod val="40000"/>
                        <a:lumOff val="60000"/>
                      </a:schemeClr>
                    </a:solidFill>
                  </a:tcPr>
                </a:tc>
                <a:extLst>
                  <a:ext uri="{0D108BD9-81ED-4DB2-BD59-A6C34878D82A}">
                    <a16:rowId xmlns:a16="http://schemas.microsoft.com/office/drawing/2014/main" val="1925458245"/>
                  </a:ext>
                </a:extLst>
              </a:tr>
              <a:tr h="544678">
                <a:tc>
                  <a:txBody>
                    <a:bodyPr/>
                    <a:lstStyle/>
                    <a:p>
                      <a:pPr marL="164592" algn="ctr" fontAlgn="ctr">
                        <a:lnSpc>
                          <a:spcPct val="115000"/>
                        </a:lnSpc>
                        <a:spcBef>
                          <a:spcPts val="0"/>
                        </a:spcBef>
                        <a:spcAft>
                          <a:spcPts val="0"/>
                        </a:spcAft>
                      </a:pPr>
                      <a:r>
                        <a:rPr lang="en-US" sz="1300" u="none" strike="noStrike">
                          <a:effectLst/>
                        </a:rPr>
                        <a:t>Processor</a:t>
                      </a:r>
                      <a:endParaRPr lang="en-US" sz="1300" b="0" i="0" u="none" strike="noStrike">
                        <a:effectLst/>
                        <a:latin typeface="Arial" panose="020B0604020202020204" pitchFamily="34" charset="0"/>
                      </a:endParaRPr>
                    </a:p>
                  </a:txBody>
                  <a:tcPr marL="68580" marR="68580" marT="9525" marB="0" anchor="ctr">
                    <a:solidFill>
                      <a:schemeClr val="bg2">
                        <a:lumMod val="40000"/>
                        <a:lumOff val="60000"/>
                      </a:schemeClr>
                    </a:solidFill>
                  </a:tcPr>
                </a:tc>
                <a:tc>
                  <a:txBody>
                    <a:bodyPr/>
                    <a:lstStyle/>
                    <a:p>
                      <a:pPr marL="283464" algn="ctr" fontAlgn="ctr">
                        <a:lnSpc>
                          <a:spcPct val="115000"/>
                        </a:lnSpc>
                        <a:spcBef>
                          <a:spcPts val="0"/>
                        </a:spcBef>
                        <a:spcAft>
                          <a:spcPts val="0"/>
                        </a:spcAft>
                      </a:pPr>
                      <a:r>
                        <a:rPr lang="en-US" sz="1300" u="none" strike="noStrike" dirty="0">
                          <a:effectLst/>
                        </a:rPr>
                        <a:t>Intel or AMD</a:t>
                      </a:r>
                      <a:endParaRPr lang="en-US" sz="1300" b="0" i="0" u="none" strike="noStrike" dirty="0">
                        <a:effectLst/>
                        <a:latin typeface="Arial" panose="020B0604020202020204" pitchFamily="34" charset="0"/>
                      </a:endParaRPr>
                    </a:p>
                  </a:txBody>
                  <a:tcPr marL="68580" marR="68580" marT="9525" marB="0" anchor="ctr">
                    <a:solidFill>
                      <a:schemeClr val="bg2">
                        <a:lumMod val="40000"/>
                        <a:lumOff val="60000"/>
                      </a:schemeClr>
                    </a:solidFill>
                  </a:tcPr>
                </a:tc>
                <a:tc>
                  <a:txBody>
                    <a:bodyPr/>
                    <a:lstStyle/>
                    <a:p>
                      <a:pPr marL="73152" algn="ctr" fontAlgn="ctr">
                        <a:lnSpc>
                          <a:spcPct val="115000"/>
                        </a:lnSpc>
                        <a:spcBef>
                          <a:spcPts val="0"/>
                        </a:spcBef>
                        <a:spcAft>
                          <a:spcPts val="0"/>
                        </a:spcAft>
                      </a:pPr>
                      <a:r>
                        <a:rPr lang="en-US" sz="1300" u="none" strike="noStrike" dirty="0">
                          <a:effectLst/>
                        </a:rPr>
                        <a:t>      Intel or AMD</a:t>
                      </a:r>
                      <a:endParaRPr lang="en-US" sz="1300" b="0" i="0" u="none" strike="noStrike" dirty="0">
                        <a:effectLst/>
                        <a:latin typeface="Arial" panose="020B0604020202020204" pitchFamily="34" charset="0"/>
                      </a:endParaRPr>
                    </a:p>
                  </a:txBody>
                  <a:tcPr marL="68580" marR="68580" marT="9525" marB="0" anchor="ctr">
                    <a:solidFill>
                      <a:schemeClr val="bg2">
                        <a:lumMod val="40000"/>
                        <a:lumOff val="60000"/>
                      </a:schemeClr>
                    </a:solidFill>
                  </a:tcPr>
                </a:tc>
                <a:extLst>
                  <a:ext uri="{0D108BD9-81ED-4DB2-BD59-A6C34878D82A}">
                    <a16:rowId xmlns:a16="http://schemas.microsoft.com/office/drawing/2014/main" val="3871933255"/>
                  </a:ext>
                </a:extLst>
              </a:tr>
              <a:tr h="554933">
                <a:tc>
                  <a:txBody>
                    <a:bodyPr/>
                    <a:lstStyle/>
                    <a:p>
                      <a:pPr marL="164592" algn="ctr" fontAlgn="ctr">
                        <a:lnSpc>
                          <a:spcPct val="115000"/>
                        </a:lnSpc>
                        <a:spcBef>
                          <a:spcPts val="0"/>
                        </a:spcBef>
                        <a:spcAft>
                          <a:spcPts val="0"/>
                        </a:spcAft>
                      </a:pPr>
                      <a:r>
                        <a:rPr lang="en-US" sz="1300" u="none" strike="noStrike">
                          <a:effectLst/>
                        </a:rPr>
                        <a:t>Hard Disk</a:t>
                      </a:r>
                      <a:endParaRPr lang="en-US" sz="1300" b="0" i="0" u="none" strike="noStrike">
                        <a:effectLst/>
                        <a:latin typeface="Arial" panose="020B0604020202020204" pitchFamily="34" charset="0"/>
                      </a:endParaRPr>
                    </a:p>
                  </a:txBody>
                  <a:tcPr marL="68580" marR="68580" marT="9525" marB="0" anchor="ctr">
                    <a:solidFill>
                      <a:schemeClr val="bg2">
                        <a:lumMod val="40000"/>
                        <a:lumOff val="60000"/>
                      </a:schemeClr>
                    </a:solidFill>
                  </a:tcPr>
                </a:tc>
                <a:tc>
                  <a:txBody>
                    <a:bodyPr/>
                    <a:lstStyle/>
                    <a:p>
                      <a:pPr marL="283464" algn="ctr" fontAlgn="ctr">
                        <a:lnSpc>
                          <a:spcPct val="115000"/>
                        </a:lnSpc>
                        <a:spcBef>
                          <a:spcPts val="0"/>
                        </a:spcBef>
                        <a:spcAft>
                          <a:spcPts val="0"/>
                        </a:spcAft>
                      </a:pPr>
                      <a:r>
                        <a:rPr lang="en-US" sz="1300" u="none" strike="noStrike" dirty="0">
                          <a:effectLst/>
                        </a:rPr>
                        <a:t>1 GB</a:t>
                      </a:r>
                      <a:endParaRPr lang="en-US" sz="1300" b="0" i="0" u="none" strike="noStrike" dirty="0">
                        <a:effectLst/>
                        <a:latin typeface="Arial" panose="020B0604020202020204" pitchFamily="34" charset="0"/>
                      </a:endParaRPr>
                    </a:p>
                  </a:txBody>
                  <a:tcPr marL="68580" marR="68580" marT="9525" marB="0" anchor="ctr">
                    <a:solidFill>
                      <a:schemeClr val="bg2">
                        <a:lumMod val="40000"/>
                        <a:lumOff val="60000"/>
                      </a:schemeClr>
                    </a:solidFill>
                  </a:tcPr>
                </a:tc>
                <a:tc>
                  <a:txBody>
                    <a:bodyPr/>
                    <a:lstStyle/>
                    <a:p>
                      <a:pPr marL="329184" algn="ctr" fontAlgn="ctr">
                        <a:lnSpc>
                          <a:spcPct val="115000"/>
                        </a:lnSpc>
                        <a:spcBef>
                          <a:spcPts val="0"/>
                        </a:spcBef>
                        <a:spcAft>
                          <a:spcPts val="0"/>
                        </a:spcAft>
                      </a:pPr>
                      <a:r>
                        <a:rPr lang="en-US" sz="1300" u="none" strike="noStrike" dirty="0">
                          <a:effectLst/>
                        </a:rPr>
                        <a:t>1 TB</a:t>
                      </a:r>
                      <a:endParaRPr lang="en-US" sz="1300" b="0" i="0" u="none" strike="noStrike" dirty="0">
                        <a:effectLst/>
                        <a:latin typeface="Arial" panose="020B0604020202020204" pitchFamily="34" charset="0"/>
                      </a:endParaRPr>
                    </a:p>
                  </a:txBody>
                  <a:tcPr marL="68580" marR="68580" marT="9525" marB="0" anchor="ctr">
                    <a:solidFill>
                      <a:schemeClr val="bg2">
                        <a:lumMod val="40000"/>
                        <a:lumOff val="60000"/>
                      </a:schemeClr>
                    </a:solidFill>
                  </a:tcPr>
                </a:tc>
                <a:extLst>
                  <a:ext uri="{0D108BD9-81ED-4DB2-BD59-A6C34878D82A}">
                    <a16:rowId xmlns:a16="http://schemas.microsoft.com/office/drawing/2014/main" val="426278571"/>
                  </a:ext>
                </a:extLst>
              </a:tr>
              <a:tr h="550376">
                <a:tc>
                  <a:txBody>
                    <a:bodyPr/>
                    <a:lstStyle/>
                    <a:p>
                      <a:pPr marL="164592" algn="ctr" fontAlgn="ctr">
                        <a:lnSpc>
                          <a:spcPct val="115000"/>
                        </a:lnSpc>
                        <a:spcBef>
                          <a:spcPts val="0"/>
                        </a:spcBef>
                        <a:spcAft>
                          <a:spcPts val="0"/>
                        </a:spcAft>
                      </a:pPr>
                      <a:r>
                        <a:rPr lang="en-US" sz="1300" u="none" strike="noStrike">
                          <a:effectLst/>
                        </a:rPr>
                        <a:t>RAM</a:t>
                      </a:r>
                      <a:endParaRPr lang="en-US" sz="1300" b="0" i="0" u="none" strike="noStrike">
                        <a:effectLst/>
                        <a:latin typeface="Arial" panose="020B0604020202020204" pitchFamily="34" charset="0"/>
                      </a:endParaRPr>
                    </a:p>
                  </a:txBody>
                  <a:tcPr marL="68580" marR="68580" marT="9525" marB="0" anchor="ctr">
                    <a:solidFill>
                      <a:schemeClr val="bg2">
                        <a:lumMod val="40000"/>
                        <a:lumOff val="60000"/>
                      </a:schemeClr>
                    </a:solidFill>
                  </a:tcPr>
                </a:tc>
                <a:tc>
                  <a:txBody>
                    <a:bodyPr/>
                    <a:lstStyle/>
                    <a:p>
                      <a:pPr marL="283464" algn="ctr" fontAlgn="ctr">
                        <a:lnSpc>
                          <a:spcPct val="115000"/>
                        </a:lnSpc>
                        <a:spcBef>
                          <a:spcPts val="0"/>
                        </a:spcBef>
                        <a:spcAft>
                          <a:spcPts val="0"/>
                        </a:spcAft>
                      </a:pPr>
                      <a:r>
                        <a:rPr lang="en-US" sz="1300" u="none" strike="noStrike">
                          <a:effectLst/>
                        </a:rPr>
                        <a:t>4 GB</a:t>
                      </a:r>
                      <a:endParaRPr lang="en-US" sz="1300" b="0" i="0" u="none" strike="noStrike">
                        <a:effectLst/>
                        <a:latin typeface="Arial" panose="020B0604020202020204" pitchFamily="34" charset="0"/>
                      </a:endParaRPr>
                    </a:p>
                  </a:txBody>
                  <a:tcPr marL="68580" marR="68580" marT="9525" marB="0" anchor="ctr">
                    <a:solidFill>
                      <a:schemeClr val="bg2">
                        <a:lumMod val="40000"/>
                        <a:lumOff val="60000"/>
                      </a:schemeClr>
                    </a:solidFill>
                  </a:tcPr>
                </a:tc>
                <a:tc>
                  <a:txBody>
                    <a:bodyPr/>
                    <a:lstStyle/>
                    <a:p>
                      <a:pPr marL="329184" algn="ctr" fontAlgn="ctr">
                        <a:lnSpc>
                          <a:spcPct val="115000"/>
                        </a:lnSpc>
                        <a:spcBef>
                          <a:spcPts val="0"/>
                        </a:spcBef>
                        <a:spcAft>
                          <a:spcPts val="0"/>
                        </a:spcAft>
                        <a:tabLst>
                          <a:tab pos="559435" algn="l"/>
                        </a:tabLst>
                      </a:pPr>
                      <a:r>
                        <a:rPr lang="en-US" sz="1300" u="none" strike="noStrike" dirty="0">
                          <a:effectLst/>
                        </a:rPr>
                        <a:t>8 GB</a:t>
                      </a:r>
                      <a:endParaRPr lang="en-US" sz="1300" b="0" i="0" u="none" strike="noStrike" dirty="0">
                        <a:effectLst/>
                        <a:latin typeface="Arial" panose="020B0604020202020204" pitchFamily="34" charset="0"/>
                      </a:endParaRPr>
                    </a:p>
                  </a:txBody>
                  <a:tcPr marL="68580" marR="68580" marT="9525" marB="0" anchor="ctr">
                    <a:solidFill>
                      <a:schemeClr val="bg2">
                        <a:lumMod val="40000"/>
                        <a:lumOff val="60000"/>
                      </a:schemeClr>
                    </a:solidFill>
                  </a:tcPr>
                </a:tc>
                <a:extLst>
                  <a:ext uri="{0D108BD9-81ED-4DB2-BD59-A6C34878D82A}">
                    <a16:rowId xmlns:a16="http://schemas.microsoft.com/office/drawing/2014/main" val="4160423460"/>
                  </a:ext>
                </a:extLst>
              </a:tr>
            </a:tbl>
          </a:graphicData>
        </a:graphic>
      </p:graphicFrame>
    </p:spTree>
    <p:extLst>
      <p:ext uri="{BB962C8B-B14F-4D97-AF65-F5344CB8AC3E}">
        <p14:creationId xmlns:p14="http://schemas.microsoft.com/office/powerpoint/2010/main" val="3234039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0319042-A1B2-45F4-9214-A21D79D78768}"/>
              </a:ext>
            </a:extLst>
          </p:cNvPr>
          <p:cNvSpPr txBox="1"/>
          <p:nvPr/>
        </p:nvSpPr>
        <p:spPr>
          <a:xfrm>
            <a:off x="8605835" y="6305443"/>
            <a:ext cx="2645259"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t>Activity Diagram</a:t>
            </a:r>
          </a:p>
        </p:txBody>
      </p:sp>
      <p:sp>
        <p:nvSpPr>
          <p:cNvPr id="4" name="TextBox 3">
            <a:extLst>
              <a:ext uri="{FF2B5EF4-FFF2-40B4-BE49-F238E27FC236}">
                <a16:creationId xmlns:a16="http://schemas.microsoft.com/office/drawing/2014/main" id="{419CD47F-C993-456A-AABC-D5D91B7C3D99}"/>
              </a:ext>
            </a:extLst>
          </p:cNvPr>
          <p:cNvSpPr txBox="1"/>
          <p:nvPr/>
        </p:nvSpPr>
        <p:spPr>
          <a:xfrm>
            <a:off x="4823791" y="217844"/>
            <a:ext cx="2107095" cy="492443"/>
          </a:xfrm>
          <a:prstGeom prst="rect">
            <a:avLst/>
          </a:prstGeom>
          <a:solidFill>
            <a:schemeClr val="tx1"/>
          </a:solidFill>
        </p:spPr>
        <p:txBody>
          <a:bodyPr wrap="square" rtlCol="0">
            <a:spAutoFit/>
          </a:bodyPr>
          <a:lstStyle/>
          <a:p>
            <a:pPr algn="ctr"/>
            <a:r>
              <a:rPr lang="en-IN" sz="2600" dirty="0">
                <a:solidFill>
                  <a:sysClr val="windowText" lastClr="000000"/>
                </a:solidFill>
              </a:rPr>
              <a:t>Diagrams</a:t>
            </a:r>
          </a:p>
        </p:txBody>
      </p:sp>
      <p:pic>
        <p:nvPicPr>
          <p:cNvPr id="6" name="Picture 5">
            <a:extLst>
              <a:ext uri="{FF2B5EF4-FFF2-40B4-BE49-F238E27FC236}">
                <a16:creationId xmlns:a16="http://schemas.microsoft.com/office/drawing/2014/main" id="{D15E4E57-DB46-4D4E-A53A-AD5373AE37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7037" y="464065"/>
            <a:ext cx="2734057" cy="5477639"/>
          </a:xfrm>
          <a:prstGeom prst="rect">
            <a:avLst/>
          </a:prstGeom>
          <a:ln>
            <a:solidFill>
              <a:schemeClr val="bg1"/>
            </a:solid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EAC43A7-00A2-44A7-AC56-0B723A65C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698" y="1280812"/>
            <a:ext cx="7602011" cy="4296375"/>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40757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2.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0</TotalTime>
  <Words>1267</Words>
  <Application>Microsoft Office PowerPoint</Application>
  <PresentationFormat>Widescreen</PresentationFormat>
  <Paragraphs>126</Paragraphs>
  <Slides>25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Bahnschrift</vt:lpstr>
      <vt:lpstr>Calibri</vt:lpstr>
      <vt:lpstr>Century Gothic</vt:lpstr>
      <vt:lpstr>Wingdings 3</vt:lpstr>
      <vt:lpstr>Ion</vt:lpstr>
      <vt:lpstr>Automation of Invoice Processing using RPA  Group 4  Atin Kumar Garg Ayush Pandey Bulbul Yadav Aditya khandelwal                 </vt:lpstr>
      <vt:lpstr>What is RPA?</vt:lpstr>
      <vt:lpstr>PowerPoint Presentation</vt:lpstr>
      <vt:lpstr>Project Overview and Challenges</vt:lpstr>
      <vt:lpstr>Automation’s potential with processing</vt:lpstr>
      <vt:lpstr>PowerPoint Presentation</vt:lpstr>
      <vt:lpstr>Feasibility Study</vt:lpstr>
      <vt:lpstr>PowerPoint Presentation</vt:lpstr>
      <vt:lpstr>PowerPoint Presentation</vt:lpstr>
      <vt:lpstr>PowerPoint Presentation</vt:lpstr>
      <vt:lpstr>PowerPoint Presentation</vt:lpstr>
      <vt:lpstr>Project analysis slide 3</vt:lpstr>
      <vt:lpstr>Project analysis slide 4</vt:lpstr>
      <vt:lpstr>Project analysis slide 5</vt:lpstr>
      <vt:lpstr>Project analysis slide 6</vt:lpstr>
      <vt:lpstr>Lets Now See How our Bot works</vt:lpstr>
      <vt:lpstr>First it Signs into the users Account</vt:lpstr>
      <vt:lpstr>Then it reads the Invoices in the email and downloads them</vt:lpstr>
      <vt:lpstr>Next the data is extracted from the pdfs using anchor tag </vt:lpstr>
      <vt:lpstr>PowerPoint Presentation</vt:lpstr>
      <vt:lpstr>PowerPoint Presentation</vt:lpstr>
      <vt:lpstr>Data being filtered to be sent to the desired address</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2020-06-17T12:56:56Z</dcterms:created>
  <dcterms:modified xsi:type="dcterms:W3CDTF">2020-07-02T14:52:49Z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